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dirty="0"/>
              <a:t>Intitulé de la direction </a:t>
            </a:r>
            <a:br>
              <a:rPr lang="fr-FR" dirty="0"/>
            </a:br>
            <a:r>
              <a:rPr lang="fr-FR" dirty="0"/>
              <a:t>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C9DF485-1DF0-5341-9B46-8B2B17FEB0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9557" y="134491"/>
            <a:ext cx="5222400" cy="518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28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23DB3E6D-2AD1-0E49-963F-E4B7028AA8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0001" y="164637"/>
            <a:ext cx="2643601" cy="262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82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76118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412776"/>
            <a:ext cx="12192000" cy="5446424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037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19589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02062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8EA4463B-84D0-EC4C-A81F-2D75E03D7B3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31371" y="144000"/>
            <a:ext cx="912000" cy="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90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Service en ligne Orientation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11076" y="2765454"/>
            <a:ext cx="11232000" cy="2769600"/>
          </a:xfrm>
        </p:spPr>
        <p:txBody>
          <a:bodyPr/>
          <a:lstStyle/>
          <a:p>
            <a:r>
              <a:rPr lang="fr-FR" dirty="0"/>
              <a:t>LE Service en ligne orientation</a:t>
            </a:r>
          </a:p>
          <a:p>
            <a:pPr lvl="1"/>
            <a:r>
              <a:rPr lang="fr-FR" sz="3733" b="1" dirty="0"/>
              <a:t>4 étapes à suivre pour demander une voie d’orientation après la 3</a:t>
            </a:r>
            <a:r>
              <a:rPr lang="fr-FR" sz="3733" b="1" baseline="30000" dirty="0"/>
              <a:t>e</a:t>
            </a:r>
          </a:p>
          <a:p>
            <a:pPr lvl="1"/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1219170"/>
            <a:r>
              <a:rPr lang="fr-FR" cap="all" dirty="0">
                <a:solidFill>
                  <a:srgbClr val="000000"/>
                </a:solidFill>
                <a:latin typeface="Arial"/>
              </a:rPr>
              <a:t>2021-2022</a:t>
            </a:r>
          </a:p>
        </p:txBody>
      </p:sp>
      <p:sp>
        <p:nvSpPr>
          <p:cNvPr id="3" name="ZoneTexte 2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</a:t>
            </a:r>
          </a:p>
        </p:txBody>
      </p:sp>
    </p:spTree>
    <p:extLst>
      <p:ext uri="{BB962C8B-B14F-4D97-AF65-F5344CB8AC3E}">
        <p14:creationId xmlns:p14="http://schemas.microsoft.com/office/powerpoint/2010/main" val="1165227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360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79999" y="984000"/>
            <a:ext cx="11232000" cy="539520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3. Validation des choix</a:t>
            </a:r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1013076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3633" y="2366128"/>
            <a:ext cx="3837720" cy="162631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Le récapitulatif des choix définitifs est affiché et doit être validé pour être enregistré</a:t>
            </a:r>
          </a:p>
        </p:txBody>
      </p:sp>
      <p:sp>
        <p:nvSpPr>
          <p:cNvPr id="6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/>
              <a:t>Validation des choix définitifs</a:t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t="1944" b="597"/>
          <a:stretch/>
        </p:blipFill>
        <p:spPr>
          <a:xfrm>
            <a:off x="4826227" y="862172"/>
            <a:ext cx="6156000" cy="54352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208238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5574" y="2828041"/>
            <a:ext cx="3238331" cy="1676251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Un courriel avec le récapitulatif des choix définitifs est transmis à chaque représentant légal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t="1758" b="664"/>
          <a:stretch/>
        </p:blipFill>
        <p:spPr>
          <a:xfrm>
            <a:off x="4365786" y="754144"/>
            <a:ext cx="6745909" cy="55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543876" y="291198"/>
            <a:ext cx="9102020" cy="603150"/>
          </a:xfrm>
        </p:spPr>
        <p:txBody>
          <a:bodyPr/>
          <a:lstStyle/>
          <a:p>
            <a:r>
              <a:rPr lang="fr-FR" sz="2000" dirty="0"/>
              <a:t>Validation des choix définitifs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3682757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9289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80000" y="844040"/>
            <a:ext cx="11232000" cy="539520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4. Consultation et réponses aux propositions du conseil de classe </a:t>
            </a:r>
            <a:br>
              <a:rPr lang="fr-FR" dirty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074183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824" y="2545236"/>
            <a:ext cx="3138704" cy="1835557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L’un ou l’autre des représentants légaux peut répondre aux propositions du conseil de classe</a:t>
            </a:r>
            <a:r>
              <a:rPr lang="fr-FR" dirty="0"/>
              <a:t>.</a:t>
            </a:r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544990" y="337403"/>
            <a:ext cx="9102020" cy="603150"/>
          </a:xfrm>
        </p:spPr>
        <p:txBody>
          <a:bodyPr/>
          <a:lstStyle/>
          <a:p>
            <a:r>
              <a:rPr lang="fr-FR" sz="2000" dirty="0"/>
              <a:t>Consultation et réponses aux propositions du conseil de classe</a:t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l="1182" t="1923" r="1426" b="1784"/>
          <a:stretch/>
        </p:blipFill>
        <p:spPr>
          <a:xfrm>
            <a:off x="3827278" y="923827"/>
            <a:ext cx="7844515" cy="493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ZoneTexte 5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48694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197204"/>
            <a:ext cx="12192000" cy="5660796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256063" y="2667786"/>
            <a:ext cx="11232000" cy="3450156"/>
          </a:xfrm>
        </p:spPr>
        <p:txBody>
          <a:bodyPr/>
          <a:lstStyle/>
          <a:p>
            <a:r>
              <a:rPr lang="fr-FR" dirty="0"/>
              <a:t>Connexion au service en ligne Orientation dans le portail Scolarité Services</a:t>
            </a:r>
            <a:br>
              <a:rPr lang="fr-FR" dirty="0"/>
            </a:br>
            <a:br>
              <a:rPr lang="fr-FR" dirty="0"/>
            </a:br>
            <a:r>
              <a:rPr lang="fr-FR" sz="2133" dirty="0"/>
              <a:t>compatible avec tous types de supports, tablettes, smartphones, ordinateurs</a:t>
            </a:r>
            <a:r>
              <a:rPr lang="fr-FR" dirty="0"/>
              <a:t> </a:t>
            </a:r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874932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534450" y="353292"/>
            <a:ext cx="9102020" cy="603150"/>
          </a:xfrm>
        </p:spPr>
        <p:txBody>
          <a:bodyPr/>
          <a:lstStyle/>
          <a:p>
            <a:r>
              <a:rPr lang="fr-FR" sz="2000" dirty="0"/>
              <a:t>Connexion au portail Scolarité services avec mon compte </a:t>
            </a:r>
            <a:r>
              <a:rPr lang="fr-FR" sz="2000" dirty="0" err="1"/>
              <a:t>Educonnect</a:t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" t="3558" r="1333" b="13446"/>
          <a:stretch/>
        </p:blipFill>
        <p:spPr>
          <a:xfrm>
            <a:off x="1338892" y="1092691"/>
            <a:ext cx="9252000" cy="34674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188375" y="4696414"/>
            <a:ext cx="9500862" cy="155802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endParaRPr lang="fr-FR" b="1" dirty="0">
              <a:solidFill>
                <a:srgbClr val="000000"/>
              </a:solidFill>
            </a:endParaRPr>
          </a:p>
          <a:p>
            <a:pPr defTabSz="1219170"/>
            <a:r>
              <a:rPr lang="fr-FR" b="1" dirty="0">
                <a:solidFill>
                  <a:srgbClr val="000000"/>
                </a:solidFill>
              </a:rPr>
              <a:t>le compte d’un représentant légal </a:t>
            </a:r>
            <a:r>
              <a:rPr lang="fr-FR" dirty="0">
                <a:solidFill>
                  <a:srgbClr val="000000"/>
                </a:solidFill>
              </a:rPr>
              <a:t>permet de saisir les choix définitifs et de répondre aux propositions du conseil de classe ;</a:t>
            </a:r>
          </a:p>
          <a:p>
            <a:pPr defTabSz="1219170"/>
            <a:endParaRPr lang="fr-FR" dirty="0">
              <a:solidFill>
                <a:srgbClr val="000000"/>
              </a:solidFill>
            </a:endParaRPr>
          </a:p>
          <a:p>
            <a:pPr defTabSz="1219170"/>
            <a:r>
              <a:rPr lang="fr-FR" b="1" dirty="0">
                <a:solidFill>
                  <a:srgbClr val="000000"/>
                </a:solidFill>
              </a:rPr>
              <a:t>le compte d’un élève </a:t>
            </a:r>
            <a:r>
              <a:rPr lang="fr-FR" dirty="0">
                <a:solidFill>
                  <a:srgbClr val="000000"/>
                </a:solidFill>
              </a:rPr>
              <a:t>permet uniquement de consulter les saisies effectuées par le représentant légal.</a:t>
            </a:r>
          </a:p>
          <a:p>
            <a:pPr defTabSz="1219170"/>
            <a:endParaRPr lang="fr-FR" sz="2400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666942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335361" y="4888230"/>
            <a:ext cx="1152164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endParaRPr lang="fr-FR" sz="24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36" b="-4546"/>
          <a:stretch/>
        </p:blipFill>
        <p:spPr>
          <a:xfrm>
            <a:off x="4581271" y="1296623"/>
            <a:ext cx="7117393" cy="4510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165678" y="3114762"/>
            <a:ext cx="4227057" cy="1237304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Accès avec l’identifiant et le mot de passe de mon compte parent transmis par le chef d’établissement</a:t>
            </a:r>
            <a:br>
              <a:rPr lang="fr-FR" sz="1600" b="1" dirty="0">
                <a:solidFill>
                  <a:schemeClr val="tx1"/>
                </a:solidFill>
              </a:rPr>
            </a:b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/>
              <a:t>Connexion au portail Scolarité services avec mon compte </a:t>
            </a:r>
            <a:r>
              <a:rPr lang="fr-FR" sz="2000" dirty="0" err="1"/>
              <a:t>Educonnect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1789712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7"/>
          <a:stretch/>
        </p:blipFill>
        <p:spPr>
          <a:xfrm>
            <a:off x="729892" y="1600141"/>
            <a:ext cx="7524642" cy="4178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6638595" y="3468414"/>
            <a:ext cx="5109865" cy="142000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Sur la page d’accueil de Scolarité services je clique sur Orientation à partir de la date indiquée par le chef d’établissement</a:t>
            </a:r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654033" y="996991"/>
            <a:ext cx="9102020" cy="603150"/>
          </a:xfrm>
        </p:spPr>
        <p:txBody>
          <a:bodyPr/>
          <a:lstStyle/>
          <a:p>
            <a:r>
              <a:rPr lang="fr-FR" sz="1600" dirty="0"/>
              <a:t>Accès au service en ligne Orientation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Titre 6"/>
          <p:cNvSpPr txBox="1">
            <a:spLocks/>
          </p:cNvSpPr>
          <p:nvPr/>
        </p:nvSpPr>
        <p:spPr bwMode="gray">
          <a:xfrm>
            <a:off x="1638145" y="353292"/>
            <a:ext cx="9102020" cy="603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/>
              <a:t>Connexion au portail Scolarité services avec mon compte </a:t>
            </a:r>
            <a:r>
              <a:rPr lang="fr-FR" sz="2000" dirty="0" err="1"/>
              <a:t>Educonnect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358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360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79999" y="1343608"/>
            <a:ext cx="11232000" cy="5035592"/>
          </a:xfrm>
        </p:spPr>
        <p:txBody>
          <a:bodyPr/>
          <a:lstStyle/>
          <a:p>
            <a:pPr marL="0" indent="0">
              <a:buNone/>
            </a:pPr>
            <a:r>
              <a:rPr lang="fr-FR" i="1" dirty="0"/>
              <a:t>2. </a:t>
            </a:r>
            <a:r>
              <a:rPr lang="fr-FR" dirty="0"/>
              <a:t>Saisie des choix définitifs</a:t>
            </a:r>
            <a:br>
              <a:rPr lang="fr-FR" dirty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364530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94271" y="2677211"/>
            <a:ext cx="3572755" cy="1875711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Un calendrier et une présentation de chaque phase permet de se repérer dans les différentes étapes avant de saisir les choix définitifs</a:t>
            </a:r>
          </a:p>
        </p:txBody>
      </p:sp>
      <p:sp>
        <p:nvSpPr>
          <p:cNvPr id="8" name="Titre 6"/>
          <p:cNvSpPr>
            <a:spLocks noGrp="1"/>
          </p:cNvSpPr>
          <p:nvPr>
            <p:ph type="title"/>
          </p:nvPr>
        </p:nvSpPr>
        <p:spPr>
          <a:xfrm>
            <a:off x="1562729" y="348109"/>
            <a:ext cx="9102020" cy="603150"/>
          </a:xfrm>
        </p:spPr>
        <p:txBody>
          <a:bodyPr/>
          <a:lstStyle/>
          <a:p>
            <a:r>
              <a:rPr lang="fr-FR" sz="2000" dirty="0"/>
              <a:t>Saisie des choix définitifs</a:t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/>
          <a:srcRect l="5562" t="4450" r="2912" b="5384"/>
          <a:stretch/>
        </p:blipFill>
        <p:spPr>
          <a:xfrm>
            <a:off x="3954392" y="1093509"/>
            <a:ext cx="7836482" cy="489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ZoneTexte 10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232709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5226" y="2772753"/>
            <a:ext cx="3609763" cy="1812799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Le bouton « + Ajouter un choix définitif» ouvre une pop-up qui permet la sélection d’une voie d’orientation, les choix doivent être validés pour être enregistrés</a:t>
            </a:r>
          </a:p>
        </p:txBody>
      </p:sp>
      <p:sp>
        <p:nvSpPr>
          <p:cNvPr id="4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/>
              <a:t>Saisie des choix définitifs</a:t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948" y="1255203"/>
            <a:ext cx="7605451" cy="43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ZoneTexte 8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194868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135" y="1316736"/>
            <a:ext cx="6632415" cy="39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47285" y="2430745"/>
            <a:ext cx="4532106" cy="2065842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La sélection d’une voie se fait dans l’ordre de préférence.</a:t>
            </a:r>
          </a:p>
          <a:p>
            <a:r>
              <a:rPr lang="fr-FR" b="1" dirty="0">
                <a:solidFill>
                  <a:schemeClr val="tx1"/>
                </a:solidFill>
              </a:rPr>
              <a:t>Il est possible de les modifier jusqu’à la fermeture du service en ligne Orientation à la date indiquée par le chef d’établissement</a:t>
            </a:r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/>
              <a:t>Saisie des choix définitifs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3672110534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460</Words>
  <Application>Microsoft Office PowerPoint</Application>
  <PresentationFormat>Grand écran</PresentationFormat>
  <Paragraphs>45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Arial</vt:lpstr>
      <vt:lpstr>MINISTÈRIEL</vt:lpstr>
      <vt:lpstr>Service en ligne Orientation</vt:lpstr>
      <vt:lpstr>Connexion au service en ligne Orientation dans le portail Scolarité Services  compatible avec tous types de supports, tablettes, smartphones, ordinateurs </vt:lpstr>
      <vt:lpstr>Connexion au portail Scolarité services avec mon compte Educonnect </vt:lpstr>
      <vt:lpstr>Connexion au portail Scolarité services avec mon compte Educonnect </vt:lpstr>
      <vt:lpstr>Accès au service en ligne Orientation </vt:lpstr>
      <vt:lpstr>2. Saisie des choix définitifs </vt:lpstr>
      <vt:lpstr>Saisie des choix définitifs </vt:lpstr>
      <vt:lpstr>Saisie des choix définitifs </vt:lpstr>
      <vt:lpstr>Saisie des choix définitifs </vt:lpstr>
      <vt:lpstr>3. Validation des choix</vt:lpstr>
      <vt:lpstr>Validation des choix définitifs </vt:lpstr>
      <vt:lpstr>Validation des choix définitifs </vt:lpstr>
      <vt:lpstr>4. Consultation et réponses aux propositions du conseil de classe  </vt:lpstr>
      <vt:lpstr>Consultation et réponses aux propositions du conseil de classe </vt:lpstr>
    </vt:vector>
  </TitlesOfParts>
  <Company>Ministere de l'Education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GERALDINE DEMONT</dc:creator>
  <cp:lastModifiedBy>principal</cp:lastModifiedBy>
  <cp:revision>22</cp:revision>
  <dcterms:created xsi:type="dcterms:W3CDTF">2021-11-29T12:40:15Z</dcterms:created>
  <dcterms:modified xsi:type="dcterms:W3CDTF">2022-03-16T08:41:11Z</dcterms:modified>
</cp:coreProperties>
</file>