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35"/>
  </p:notesMasterIdLst>
  <p:sldIdLst>
    <p:sldId id="305" r:id="rId3"/>
    <p:sldId id="302" r:id="rId4"/>
    <p:sldId id="307" r:id="rId5"/>
    <p:sldId id="308" r:id="rId6"/>
    <p:sldId id="316" r:id="rId7"/>
    <p:sldId id="309" r:id="rId8"/>
    <p:sldId id="321" r:id="rId9"/>
    <p:sldId id="310" r:id="rId10"/>
    <p:sldId id="334" r:id="rId11"/>
    <p:sldId id="322" r:id="rId12"/>
    <p:sldId id="313" r:id="rId13"/>
    <p:sldId id="335" r:id="rId14"/>
    <p:sldId id="340" r:id="rId15"/>
    <p:sldId id="342" r:id="rId16"/>
    <p:sldId id="312" r:id="rId17"/>
    <p:sldId id="336" r:id="rId18"/>
    <p:sldId id="337" r:id="rId19"/>
    <p:sldId id="314" r:id="rId20"/>
    <p:sldId id="332" r:id="rId21"/>
    <p:sldId id="331" r:id="rId22"/>
    <p:sldId id="311" r:id="rId23"/>
    <p:sldId id="329" r:id="rId24"/>
    <p:sldId id="317" r:id="rId25"/>
    <p:sldId id="323" r:id="rId26"/>
    <p:sldId id="324" r:id="rId27"/>
    <p:sldId id="272" r:id="rId28"/>
    <p:sldId id="319" r:id="rId29"/>
    <p:sldId id="320" r:id="rId30"/>
    <p:sldId id="315" r:id="rId31"/>
    <p:sldId id="289" r:id="rId32"/>
    <p:sldId id="301" r:id="rId33"/>
    <p:sldId id="32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776B4-5FAC-450D-8D2E-FD8B047D4E69}" type="datetimeFigureOut">
              <a:rPr lang="fr-FR" smtClean="0"/>
              <a:t>16/03/2022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3FB6-38BB-4CA9-9648-CB49E2A558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36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3FB6-38BB-4CA9-9648-CB49E2A5589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54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3FB6-38BB-4CA9-9648-CB49E2A5589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17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38A85F4-6EAF-4A75-9316-07D2CBE17C2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768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A134BE8-7987-4AFA-A3BA-7C6E91615631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4773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B6B340-4CDB-464B-AA93-FE50C2A9671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7078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DCFC29D-7917-4993-BF7F-BF535D83F6E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340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FACC57-6F59-498F-A8E3-CD2E84F0DF42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5239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3149600" y="1"/>
            <a:ext cx="904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LE NOUVEAU LYCEE</a:t>
            </a:r>
          </a:p>
          <a:p>
            <a:pPr>
              <a:defRPr/>
            </a:pPr>
            <a:endParaRPr lang="fr-FR" altLang="fr-FR" sz="1800" dirty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2D113C2-BDFF-4BD1-918D-03CD8FF5AB35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3568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3149600" y="1"/>
            <a:ext cx="904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LE NOUVEAU LYCEE</a:t>
            </a:r>
          </a:p>
          <a:p>
            <a:pPr>
              <a:defRPr/>
            </a:pPr>
            <a:endParaRPr lang="fr-FR" altLang="fr-FR" sz="1800" dirty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E63DF1-EEFE-488C-BE77-B11F5CF35181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42427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SECONDE GENERALE ET TECHNOLOGIQUE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9B10431-D3A9-4C60-9CE0-869A0DDC9C3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6946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SECONDE GENERALE ET TECHNOLOGIQUE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C0AF39-9CB5-4922-B02C-CE781FCEAE35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9244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VOIE GENERALE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EB1E787-1539-48EB-B0D0-0970D38F1A6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3371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VOIE GENERALE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860BB-988C-4801-9756-D841D7E59A39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582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633656" y="0"/>
            <a:ext cx="3558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8B4328C-C79F-4F52-95E6-8FE258214AA9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3897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8633656" y="0"/>
            <a:ext cx="3558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11A07C-F888-49BF-A2D4-8D078BE391E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6901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792133" y="-36513"/>
            <a:ext cx="73998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LES EPREUVES DU BACCALAUREAT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3D26BB-60C8-433B-959B-2E46BA28A58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7621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029200" y="-36513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LES EPREUVES DU BACCALAUREAT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DFA8C0-971A-47AC-A784-475FDE3CF8C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6583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_orientation sec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402667" y="-36513"/>
            <a:ext cx="77893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3F9C8A5-22CB-4519-910D-EC4EB9EFBA44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11275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402667" y="-36513"/>
            <a:ext cx="77893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69379"/>
            <a:ext cx="10509249" cy="4397375"/>
          </a:xfrm>
        </p:spPr>
        <p:txBody>
          <a:bodyPr/>
          <a:lstStyle>
            <a:lvl1pPr>
              <a:buClr>
                <a:srgbClr val="EE7444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D987F34-0A34-40FC-8C19-1153428832D5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745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64" y="69692"/>
            <a:ext cx="10672216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3111" y="1494531"/>
            <a:ext cx="10564088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3111" y="5367338"/>
            <a:ext cx="10564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90914-966F-4D25-B6C6-59F4034E47FF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4294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014759" y="5059681"/>
            <a:ext cx="7453341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014759" y="3370130"/>
            <a:ext cx="7453341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11000318" y="6391276"/>
            <a:ext cx="467783" cy="365125"/>
          </a:xfrm>
        </p:spPr>
        <p:txBody>
          <a:bodyPr/>
          <a:lstStyle>
            <a:lvl1pPr>
              <a:defRPr/>
            </a:lvl1pPr>
          </a:lstStyle>
          <a:p>
            <a:fld id="{804502FF-A6F6-4788-AE4A-08902E136C1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8249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58333" y="354013"/>
            <a:ext cx="10509251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3152" y="1476376"/>
            <a:ext cx="105092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66967" y="6391276"/>
            <a:ext cx="6011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fld id="{159A26F8-BFC0-48BC-A78F-436B65AE1922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3158067" y="6146801"/>
            <a:ext cx="4726517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  <a:defRPr/>
            </a:pPr>
            <a:r>
              <a:rPr lang="fr-F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BACCALAUREAT 2021</a:t>
            </a:r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9319684" y="6391276"/>
            <a:ext cx="1547283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1000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fr-FR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17" y="6249988"/>
            <a:ext cx="16256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ZoneTexte 3"/>
          <p:cNvSpPr txBox="1">
            <a:spLocks noChangeArrowheads="1"/>
          </p:cNvSpPr>
          <p:nvPr/>
        </p:nvSpPr>
        <p:spPr bwMode="auto">
          <a:xfrm>
            <a:off x="1073152" y="0"/>
            <a:ext cx="1050924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fr-FR" altLang="fr-FR" sz="1800" b="1" dirty="0">
              <a:solidFill>
                <a:srgbClr val="005E8B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6284914"/>
            <a:ext cx="178858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00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87924" y="789380"/>
            <a:ext cx="463463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  <a:p>
            <a:pPr algn="ctr"/>
            <a:r>
              <a:rPr lang="fr-FR" sz="4400" b="1" dirty="0"/>
              <a:t>Entrer en classe de Seconde </a:t>
            </a:r>
          </a:p>
          <a:p>
            <a:pPr algn="ctr"/>
            <a:r>
              <a:rPr lang="fr-FR" sz="4400" b="1" dirty="0"/>
              <a:t>au lycée Jeanne d’Albret</a:t>
            </a:r>
          </a:p>
          <a:p>
            <a:pPr algn="ctr"/>
            <a:endParaRPr lang="fr-FR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fr-FR" sz="4400" b="1" dirty="0"/>
              <a:t>Rentrée 2022</a:t>
            </a:r>
          </a:p>
          <a:p>
            <a:pPr algn="ctr"/>
            <a:r>
              <a:rPr lang="fr-FR" sz="4400" b="1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t="9133" r="6256" b="6119"/>
          <a:stretch/>
        </p:blipFill>
        <p:spPr>
          <a:xfrm>
            <a:off x="4634630" y="613775"/>
            <a:ext cx="7402882" cy="5812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869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568822" cy="4601183"/>
          </a:xfrm>
        </p:spPr>
        <p:txBody>
          <a:bodyPr/>
          <a:lstStyle/>
          <a:p>
            <a:r>
              <a:rPr lang="fr-FR" b="1" dirty="0"/>
              <a:t>Rappel de la procédure d’affectation :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les critères d’affectation en section euro </a:t>
            </a:r>
            <a:br>
              <a:rPr lang="fr-FR" b="1" dirty="0"/>
            </a:br>
            <a:r>
              <a:rPr lang="fr-FR" b="1" dirty="0"/>
              <a:t>et chinois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63" y="666070"/>
            <a:ext cx="8617043" cy="5477278"/>
          </a:xfrm>
        </p:spPr>
        <p:txBody>
          <a:bodyPr/>
          <a:lstStyle/>
          <a:p>
            <a:pPr marL="960120" lvl="2" indent="0">
              <a:buNone/>
            </a:pPr>
            <a:r>
              <a:rPr lang="fr-FR" sz="2800" b="1" dirty="0">
                <a:solidFill>
                  <a:schemeClr val="accent1"/>
                </a:solidFill>
              </a:rPr>
              <a:t>Pour le Chinois LV3 et les sections européennes : </a:t>
            </a:r>
          </a:p>
          <a:p>
            <a:pPr marL="960120" lvl="2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attention il faut faire un vœu particulier sur AFFELNET</a:t>
            </a:r>
          </a:p>
          <a:p>
            <a:pPr marL="960120" lvl="2" indent="0" algn="ctr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lvl="2"/>
            <a:r>
              <a:rPr lang="fr-FR" sz="2000" b="1" dirty="0"/>
              <a:t>Si la demande est supérieure aux capacités d’accueil le partage se fait en fonction du bilan des acquis avec application de coefficients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800" b="1" dirty="0"/>
              <a:t> les coefficients ci-dessous ont été appliqués en 2021</a:t>
            </a:r>
          </a:p>
          <a:p>
            <a:pPr lvl="2"/>
            <a:endParaRPr lang="fr-FR" sz="2400" dirty="0"/>
          </a:p>
          <a:p>
            <a:pPr lvl="2"/>
            <a:endParaRPr lang="fr-FR" sz="2400" dirty="0"/>
          </a:p>
          <a:p>
            <a:pPr lvl="2"/>
            <a:endParaRPr lang="fr-FR" sz="2400" dirty="0"/>
          </a:p>
          <a:p>
            <a:pPr lvl="2"/>
            <a:endParaRPr lang="fr-FR" sz="2400" dirty="0"/>
          </a:p>
          <a:p>
            <a:pPr marL="960120" lvl="2" indent="0">
              <a:buNone/>
            </a:pPr>
            <a:endParaRPr lang="fr-FR" sz="2400" dirty="0"/>
          </a:p>
          <a:p>
            <a:pPr marL="960120" lvl="2" indent="0">
              <a:buNone/>
            </a:pP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59140"/>
              </p:ext>
            </p:extLst>
          </p:nvPr>
        </p:nvGraphicFramePr>
        <p:xfrm>
          <a:off x="4279223" y="3424428"/>
          <a:ext cx="6583682" cy="2351314"/>
        </p:xfrm>
        <a:graphic>
          <a:graphicData uri="http://schemas.openxmlformats.org/drawingml/2006/table">
            <a:tbl>
              <a:tblPr/>
              <a:tblGrid>
                <a:gridCol w="1455613">
                  <a:extLst>
                    <a:ext uri="{9D8B030D-6E8A-4147-A177-3AD203B41FA5}">
                      <a16:colId xmlns:a16="http://schemas.microsoft.com/office/drawing/2014/main" val="969909751"/>
                    </a:ext>
                  </a:extLst>
                </a:gridCol>
                <a:gridCol w="653541">
                  <a:extLst>
                    <a:ext uri="{9D8B030D-6E8A-4147-A177-3AD203B41FA5}">
                      <a16:colId xmlns:a16="http://schemas.microsoft.com/office/drawing/2014/main" val="611628726"/>
                    </a:ext>
                  </a:extLst>
                </a:gridCol>
                <a:gridCol w="579275">
                  <a:extLst>
                    <a:ext uri="{9D8B030D-6E8A-4147-A177-3AD203B41FA5}">
                      <a16:colId xmlns:a16="http://schemas.microsoft.com/office/drawing/2014/main" val="2922952761"/>
                    </a:ext>
                  </a:extLst>
                </a:gridCol>
                <a:gridCol w="712954">
                  <a:extLst>
                    <a:ext uri="{9D8B030D-6E8A-4147-A177-3AD203B41FA5}">
                      <a16:colId xmlns:a16="http://schemas.microsoft.com/office/drawing/2014/main" val="1272062586"/>
                    </a:ext>
                  </a:extLst>
                </a:gridCol>
                <a:gridCol w="746374">
                  <a:extLst>
                    <a:ext uri="{9D8B030D-6E8A-4147-A177-3AD203B41FA5}">
                      <a16:colId xmlns:a16="http://schemas.microsoft.com/office/drawing/2014/main" val="3837934140"/>
                    </a:ext>
                  </a:extLst>
                </a:gridCol>
                <a:gridCol w="534715">
                  <a:extLst>
                    <a:ext uri="{9D8B030D-6E8A-4147-A177-3AD203B41FA5}">
                      <a16:colId xmlns:a16="http://schemas.microsoft.com/office/drawing/2014/main" val="277325411"/>
                    </a:ext>
                  </a:extLst>
                </a:gridCol>
                <a:gridCol w="445596">
                  <a:extLst>
                    <a:ext uri="{9D8B030D-6E8A-4147-A177-3AD203B41FA5}">
                      <a16:colId xmlns:a16="http://schemas.microsoft.com/office/drawing/2014/main" val="1260079682"/>
                    </a:ext>
                  </a:extLst>
                </a:gridCol>
                <a:gridCol w="935752">
                  <a:extLst>
                    <a:ext uri="{9D8B030D-6E8A-4147-A177-3AD203B41FA5}">
                      <a16:colId xmlns:a16="http://schemas.microsoft.com/office/drawing/2014/main" val="173642494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val="1691315336"/>
                    </a:ext>
                  </a:extLst>
                </a:gridCol>
              </a:tblGrid>
              <a:tr h="8594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Champs disciplinaires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Histoire Géo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LV1+LV2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et Technologie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40807"/>
                  </a:ext>
                </a:extLst>
              </a:tr>
              <a:tr h="5513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Chinois LV3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87271"/>
                  </a:ext>
                </a:extLst>
              </a:tr>
              <a:tr h="9405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euro anglais ou allemand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59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2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sections européennes :</a:t>
            </a:r>
            <a:br>
              <a:rPr lang="fr-FR" b="1" dirty="0"/>
            </a:br>
            <a:r>
              <a:rPr lang="fr-FR" b="1" dirty="0"/>
              <a:t>anglais</a:t>
            </a:r>
            <a:br>
              <a:rPr lang="fr-FR" b="1" dirty="0"/>
            </a:br>
            <a:r>
              <a:rPr lang="fr-FR" b="1" dirty="0"/>
              <a:t>ou allemand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574" y="864108"/>
            <a:ext cx="8674426" cy="512064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3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7000" b="1" dirty="0">
                <a:solidFill>
                  <a:schemeClr val="accent1"/>
                </a:solidFill>
              </a:rPr>
              <a:t>Une section euro, c’est =</a:t>
            </a:r>
          </a:p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5100" b="1" dirty="0">
                <a:solidFill>
                  <a:schemeClr val="tx1"/>
                </a:solidFill>
              </a:rPr>
              <a:t>Une section et non une « classe » : les élèves appartiennent à des classes différentes</a:t>
            </a:r>
          </a:p>
          <a:p>
            <a:pPr marL="0" indent="0">
              <a:buNone/>
            </a:pPr>
            <a:endParaRPr lang="fr-FR" sz="5100" b="1" dirty="0">
              <a:solidFill>
                <a:schemeClr val="tx1"/>
              </a:solidFill>
            </a:endParaRPr>
          </a:p>
          <a:p>
            <a:r>
              <a:rPr lang="fr-FR" sz="5100" b="1" dirty="0">
                <a:solidFill>
                  <a:schemeClr val="tx1"/>
                </a:solidFill>
              </a:rPr>
              <a:t>1h de plus de renforcement linguistique en langue vivante : </a:t>
            </a:r>
          </a:p>
          <a:p>
            <a:pPr lvl="1"/>
            <a:r>
              <a:rPr lang="fr-FR" sz="5100" b="1" dirty="0">
                <a:solidFill>
                  <a:schemeClr val="tx1"/>
                </a:solidFill>
              </a:rPr>
              <a:t>anglais ou allemand</a:t>
            </a:r>
          </a:p>
          <a:p>
            <a:pPr marL="0" indent="0">
              <a:buNone/>
            </a:pPr>
            <a:endParaRPr lang="fr-FR" sz="5100" b="1" dirty="0">
              <a:solidFill>
                <a:schemeClr val="tx1"/>
              </a:solidFill>
            </a:endParaRPr>
          </a:p>
          <a:p>
            <a:r>
              <a:rPr lang="fr-FR" sz="5100" b="1" dirty="0">
                <a:solidFill>
                  <a:schemeClr val="tx1"/>
                </a:solidFill>
              </a:rPr>
              <a:t>1h d’enseignement en Discipline Non Linguistique (DNL) :</a:t>
            </a:r>
          </a:p>
          <a:p>
            <a:pPr marL="0" indent="0">
              <a:buNone/>
            </a:pPr>
            <a:endParaRPr lang="fr-FR" sz="51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5100" b="1" dirty="0">
                <a:solidFill>
                  <a:schemeClr val="tx1"/>
                </a:solidFill>
              </a:rPr>
              <a:t> Section euro anglais : DNL histoire géographie </a:t>
            </a:r>
            <a:r>
              <a:rPr lang="fr-FR" sz="5100" b="1" u="sng" dirty="0">
                <a:solidFill>
                  <a:schemeClr val="tx1"/>
                </a:solidFill>
              </a:rPr>
              <a:t>ou</a:t>
            </a:r>
            <a:r>
              <a:rPr lang="fr-FR" sz="5100" b="1" dirty="0">
                <a:solidFill>
                  <a:schemeClr val="tx1"/>
                </a:solidFill>
              </a:rPr>
              <a:t> DNL physique chimie </a:t>
            </a:r>
          </a:p>
          <a:p>
            <a:pPr lvl="2"/>
            <a:r>
              <a:rPr lang="fr-FR" sz="4900" b="1" dirty="0">
                <a:solidFill>
                  <a:schemeClr val="tx1"/>
                </a:solidFill>
              </a:rPr>
              <a:t>Souhait DNL émis à l’inscription et satisfait en fonction du nombre de places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4900" b="1" dirty="0">
                <a:solidFill>
                  <a:schemeClr val="tx1"/>
                </a:solidFill>
              </a:rPr>
              <a:t>Votre enfant ne suivra donc peut-être pas la DNL souhaitée</a:t>
            </a:r>
          </a:p>
          <a:p>
            <a:pPr marL="502920" lvl="1" indent="0">
              <a:buNone/>
            </a:pPr>
            <a:r>
              <a:rPr lang="fr-FR" sz="5100" b="1" dirty="0">
                <a:solidFill>
                  <a:schemeClr val="tx1"/>
                </a:solidFill>
              </a:rPr>
              <a:t>	</a:t>
            </a:r>
            <a:endParaRPr lang="fr-FR" sz="49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5100" b="1" dirty="0">
                <a:solidFill>
                  <a:schemeClr val="tx1"/>
                </a:solidFill>
              </a:rPr>
              <a:t> Section euro allemand : DNL histoire géographie (pas de choix possible)</a:t>
            </a:r>
          </a:p>
          <a:p>
            <a:pPr marL="502920" lvl="1" indent="0">
              <a:buNone/>
            </a:pPr>
            <a:endParaRPr lang="fr-FR" sz="5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1556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sections européennes :</a:t>
            </a:r>
            <a:br>
              <a:rPr lang="fr-FR" b="1" dirty="0"/>
            </a:br>
            <a:r>
              <a:rPr lang="fr-FR" b="1" dirty="0"/>
              <a:t>anglais</a:t>
            </a:r>
            <a:br>
              <a:rPr lang="fr-FR" b="1" dirty="0"/>
            </a:br>
            <a:r>
              <a:rPr lang="fr-FR" b="1" dirty="0"/>
              <a:t>ou allemand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Une </a:t>
            </a:r>
            <a:r>
              <a:rPr lang="fr-FR" sz="2800" b="1" dirty="0">
                <a:solidFill>
                  <a:srgbClr val="40BAD2"/>
                </a:solidFill>
              </a:rPr>
              <a:t>section</a:t>
            </a:r>
            <a:r>
              <a:rPr lang="fr-FR" sz="2800" b="1" dirty="0">
                <a:solidFill>
                  <a:schemeClr val="accent1"/>
                </a:solidFill>
              </a:rPr>
              <a:t> euro, ce n’est pas =</a:t>
            </a:r>
          </a:p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2400" b="1" u="sng" dirty="0">
                <a:solidFill>
                  <a:schemeClr val="tx1"/>
                </a:solidFill>
              </a:rPr>
              <a:t>Ce n’est pas une option </a:t>
            </a:r>
            <a:r>
              <a:rPr lang="fr-FR" sz="2400" b="1" dirty="0">
                <a:solidFill>
                  <a:schemeClr val="tx1"/>
                </a:solidFill>
              </a:rPr>
              <a:t>mais </a:t>
            </a:r>
            <a:r>
              <a:rPr lang="fr-FR" sz="2400" b="1" dirty="0">
                <a:solidFill>
                  <a:schemeClr val="accent1"/>
                </a:solidFill>
              </a:rPr>
              <a:t>une mention au bac :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</a:t>
            </a:r>
            <a:r>
              <a:rPr lang="fr-FR" b="1" dirty="0">
                <a:solidFill>
                  <a:schemeClr val="tx1"/>
                </a:solidFill>
              </a:rPr>
              <a:t>Il faut obtenir plus de 12 en langue vivante et plus de 10 	en DNL (épreuve spécifique en fin de terminale) pour 	avoir </a:t>
            </a:r>
            <a:r>
              <a:rPr lang="fr-FR" b="1" dirty="0">
                <a:solidFill>
                  <a:srgbClr val="FF0000"/>
                </a:solidFill>
              </a:rPr>
              <a:t>la mention européenne </a:t>
            </a:r>
            <a:r>
              <a:rPr lang="fr-FR" b="1" dirty="0">
                <a:solidFill>
                  <a:schemeClr val="tx1"/>
                </a:solidFill>
              </a:rPr>
              <a:t>sur son diplôme de Bac</a:t>
            </a:r>
          </a:p>
          <a:p>
            <a:pPr marL="0" indent="0">
              <a:buNone/>
            </a:pPr>
            <a:endParaRPr lang="fr-FR" sz="1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tx1"/>
                </a:solidFill>
              </a:rPr>
              <a:t>Donc un élève en Section euro peut, en théorie, avoir deux options au Bac comme tous les autres élèves  (ou 3 si Latin ou Grec). Mais l’emploi du temps ne le permet pas. 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Attention : en 1</a:t>
            </a:r>
            <a:r>
              <a:rPr lang="fr-FR" b="1" baseline="30000" dirty="0">
                <a:solidFill>
                  <a:srgbClr val="FF0000"/>
                </a:solidFill>
              </a:rPr>
              <a:t>ère</a:t>
            </a:r>
            <a:r>
              <a:rPr lang="fr-FR" b="1" dirty="0">
                <a:solidFill>
                  <a:srgbClr val="FF0000"/>
                </a:solidFill>
              </a:rPr>
              <a:t> et terminale les élèves de section euro ont cours le mercredi après-midi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9195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6950" cy="4601183"/>
          </a:xfrm>
        </p:spPr>
        <p:txBody>
          <a:bodyPr/>
          <a:lstStyle/>
          <a:p>
            <a:pPr algn="ctr"/>
            <a:r>
              <a:rPr lang="fr-FR" b="1" dirty="0"/>
              <a:t>Les options </a:t>
            </a:r>
            <a:br>
              <a:rPr lang="fr-FR" b="1" dirty="0"/>
            </a:br>
            <a:r>
              <a:rPr lang="fr-FR" b="1" dirty="0"/>
              <a:t>et  </a:t>
            </a:r>
            <a:br>
              <a:rPr lang="fr-FR" b="1" dirty="0"/>
            </a:br>
            <a:r>
              <a:rPr lang="fr-FR" b="1" dirty="0"/>
              <a:t>le nouveau bac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4508" y="931984"/>
            <a:ext cx="8519746" cy="5052763"/>
          </a:xfrm>
        </p:spPr>
        <p:txBody>
          <a:bodyPr>
            <a:normAutofit fontScale="62500" lnSpcReduction="20000"/>
          </a:bodyPr>
          <a:lstStyle/>
          <a:p>
            <a:pPr marL="502920" lvl="1" indent="0" algn="ctr">
              <a:buNone/>
            </a:pPr>
            <a:endParaRPr lang="fr-FR" sz="3000" b="1" dirty="0">
              <a:solidFill>
                <a:srgbClr val="40BAD2"/>
              </a:solidFill>
            </a:endParaRPr>
          </a:p>
          <a:p>
            <a:pPr marL="502920" lvl="1" indent="0" algn="ctr">
              <a:buNone/>
            </a:pPr>
            <a:r>
              <a:rPr lang="fr-FR" sz="3000" b="1" dirty="0">
                <a:solidFill>
                  <a:srgbClr val="40BAD2"/>
                </a:solidFill>
              </a:rPr>
              <a:t>Les enseignements optionnels dans le cadre du nouveau Bac </a:t>
            </a:r>
          </a:p>
          <a:p>
            <a:pPr marL="502920" lvl="1" indent="0" algn="ctr">
              <a:buNone/>
            </a:pPr>
            <a:endParaRPr lang="fr-FR" sz="3000" b="1" dirty="0">
              <a:solidFill>
                <a:srgbClr val="40BAD2"/>
              </a:solidFill>
            </a:endParaRPr>
          </a:p>
          <a:p>
            <a:pPr marL="502920" lvl="1" indent="0">
              <a:buNone/>
            </a:pPr>
            <a:r>
              <a:rPr lang="fr-FR" sz="2600" b="1" dirty="0">
                <a:solidFill>
                  <a:srgbClr val="40BAD2"/>
                </a:solidFill>
              </a:rPr>
              <a:t>Rappel : </a:t>
            </a:r>
          </a:p>
          <a:p>
            <a:pPr marL="502920" lvl="1" indent="0">
              <a:buNone/>
            </a:pPr>
            <a:endParaRPr lang="fr-FR" sz="2600" b="1" dirty="0">
              <a:solidFill>
                <a:srgbClr val="40BAD2"/>
              </a:solidFill>
            </a:endParaRP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1/ Il est tout à fait possible de ne choisir </a:t>
            </a:r>
            <a:r>
              <a:rPr lang="fr-FR" sz="2200" b="1" u="sng" dirty="0">
                <a:solidFill>
                  <a:schemeClr val="tx1"/>
                </a:solidFill>
              </a:rPr>
              <a:t>aucune option : </a:t>
            </a: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Les options sont généralement placées le mercredi après-midi et/ou le samedi matin à l’emploi du temps des élèves.</a:t>
            </a: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Chaque option représente 3 heures de cours en plus au lycée et du travail supplémentaire à la maison. </a:t>
            </a:r>
          </a:p>
          <a:p>
            <a:pPr marL="502920" lvl="1" indent="0">
              <a:buNone/>
            </a:pPr>
            <a:endParaRPr lang="fr-FR" sz="2200" b="1" u="sng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2/ On ne peut choisir qu’</a:t>
            </a:r>
            <a:r>
              <a:rPr lang="fr-FR" sz="2200" b="1" u="sng" dirty="0">
                <a:solidFill>
                  <a:schemeClr val="tx1"/>
                </a:solidFill>
              </a:rPr>
              <a:t>une seule option en 2nde</a:t>
            </a:r>
            <a:r>
              <a:rPr lang="fr-FR" sz="2200" b="1" dirty="0">
                <a:solidFill>
                  <a:schemeClr val="tx1"/>
                </a:solidFill>
              </a:rPr>
              <a:t>:</a:t>
            </a: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sauf si la deuxième est le latin ou  le grec qui peuvent être éventuellement cumulés avec une autre option.</a:t>
            </a:r>
          </a:p>
          <a:p>
            <a:pPr marL="502920" lvl="1" indent="0">
              <a:buNone/>
            </a:pPr>
            <a:endParaRPr lang="fr-FR" sz="2200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3/ Une </a:t>
            </a:r>
            <a:r>
              <a:rPr lang="fr-FR" sz="2200" b="1" u="sng" dirty="0">
                <a:solidFill>
                  <a:schemeClr val="tx1"/>
                </a:solidFill>
              </a:rPr>
              <a:t>deuxième option </a:t>
            </a:r>
            <a:r>
              <a:rPr lang="fr-FR" sz="2200" b="1" dirty="0">
                <a:solidFill>
                  <a:schemeClr val="tx1"/>
                </a:solidFill>
              </a:rPr>
              <a:t>(mais absolument pas obligatoire) sera proposée en </a:t>
            </a:r>
            <a:r>
              <a:rPr lang="fr-FR" sz="2200" b="1" u="sng" dirty="0">
                <a:solidFill>
                  <a:schemeClr val="tx1"/>
                </a:solidFill>
              </a:rPr>
              <a:t>classe de Terminale:</a:t>
            </a: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il s’agit de Maths complémentaires, Maths Expert ou Droit et Grands Enjeux du Monde Contemporain.</a:t>
            </a:r>
          </a:p>
          <a:p>
            <a:pPr marL="502920" lvl="1" indent="0">
              <a:buNone/>
            </a:pPr>
            <a:endParaRPr lang="fr-FR" sz="2200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4/  Les options ne seront ouvertes que si les effectifs et l’emploi du temps le permettent.</a:t>
            </a:r>
          </a:p>
          <a:p>
            <a:pPr marL="502920" lvl="1" indent="0">
              <a:buNone/>
            </a:pPr>
            <a:endParaRPr lang="fr-FR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                5/ Les options peuvent apporter des points au Bac, mais peuvent aussi en faire perdre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1C6EB-CE31-42D9-8887-6E5B3FDA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Attention les options peuvent faire </a:t>
            </a:r>
            <a:r>
              <a:rPr lang="fr-FR" b="1" u="sng" dirty="0"/>
              <a:t>gagner </a:t>
            </a:r>
            <a:r>
              <a:rPr lang="fr-FR" b="1" dirty="0"/>
              <a:t>ou </a:t>
            </a:r>
            <a:r>
              <a:rPr lang="fr-FR" b="1" u="sng" dirty="0"/>
              <a:t>perdre </a:t>
            </a:r>
            <a:r>
              <a:rPr lang="fr-FR" b="1" dirty="0"/>
              <a:t>des points au BAC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D6E0B43-1FFD-4A48-8002-F45E17131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063" y="803564"/>
            <a:ext cx="6533153" cy="47521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143D91-4BF8-4C1F-A3DC-7D449527EEB3}"/>
              </a:ext>
            </a:extLst>
          </p:cNvPr>
          <p:cNvSpPr txBox="1"/>
          <p:nvPr/>
        </p:nvSpPr>
        <p:spPr>
          <a:xfrm>
            <a:off x="4089561" y="5724525"/>
            <a:ext cx="6744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Donc on peut avoir un total de 110 coefficients pour le bac général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au lycée Jeanne d’Albret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46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22" y="1123837"/>
            <a:ext cx="3349869" cy="4601183"/>
          </a:xfrm>
        </p:spPr>
        <p:txBody>
          <a:bodyPr/>
          <a:lstStyle/>
          <a:p>
            <a:r>
              <a:rPr lang="fr-FR" b="1" dirty="0"/>
              <a:t>Deux types d’option :</a:t>
            </a:r>
            <a:br>
              <a:rPr lang="fr-FR" b="1" dirty="0"/>
            </a:br>
            <a:r>
              <a:rPr lang="fr-FR" b="1" dirty="0"/>
              <a:t>1/ option d’enseignement général</a:t>
            </a:r>
            <a:br>
              <a:rPr lang="fr-FR" b="1" dirty="0"/>
            </a:br>
            <a:r>
              <a:rPr lang="fr-FR" b="1" dirty="0"/>
              <a:t>2/ option d’enseignement technologique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37792" y="782515"/>
            <a:ext cx="8831148" cy="53721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100" b="1" dirty="0">
                <a:solidFill>
                  <a:schemeClr val="accent1"/>
                </a:solidFill>
              </a:rPr>
              <a:t>1/ Les options d’enseignement général : </a:t>
            </a:r>
          </a:p>
          <a:p>
            <a:pPr marL="0" indent="0" algn="ctr">
              <a:buNone/>
            </a:pPr>
            <a:endParaRPr lang="fr-FR" sz="2200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Rappel pour le </a:t>
            </a:r>
            <a:r>
              <a:rPr lang="fr-FR" b="1" dirty="0">
                <a:solidFill>
                  <a:srgbClr val="FF0000"/>
                </a:solidFill>
              </a:rPr>
              <a:t>Chinois LV3 </a:t>
            </a:r>
            <a:r>
              <a:rPr lang="fr-FR" b="1" dirty="0">
                <a:solidFill>
                  <a:schemeClr val="tx1"/>
                </a:solidFill>
              </a:rPr>
              <a:t>: 35 places avec affectation par AFFELNET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 5 options peuvent être choisies </a:t>
            </a:r>
            <a:r>
              <a:rPr lang="fr-FR" sz="2400" b="1" u="sng" dirty="0">
                <a:solidFill>
                  <a:schemeClr val="accent1"/>
                </a:solidFill>
              </a:rPr>
              <a:t>au moment de l’inscription </a:t>
            </a:r>
            <a:r>
              <a:rPr lang="fr-FR" sz="2400" b="1" dirty="0">
                <a:solidFill>
                  <a:schemeClr val="accent1"/>
                </a:solidFill>
              </a:rPr>
              <a:t>: 3 heures par semaine</a:t>
            </a:r>
          </a:p>
          <a:p>
            <a:pPr marL="0" indent="0" algn="ctr">
              <a:buNone/>
            </a:pPr>
            <a:endParaRPr lang="fr-FR" sz="1500" b="1" dirty="0">
              <a:solidFill>
                <a:schemeClr val="accent1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Arabe LV3 </a:t>
            </a:r>
            <a:r>
              <a:rPr lang="fr-FR" b="1" dirty="0">
                <a:solidFill>
                  <a:schemeClr val="tx1"/>
                </a:solidFill>
              </a:rPr>
              <a:t>(ouverture à la rentrée 2018)</a:t>
            </a:r>
          </a:p>
          <a:p>
            <a:r>
              <a:rPr lang="fr-FR" b="1" dirty="0">
                <a:solidFill>
                  <a:srgbClr val="FF0000"/>
                </a:solidFill>
              </a:rPr>
              <a:t>EPS 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Théâtre</a:t>
            </a:r>
            <a:r>
              <a:rPr lang="fr-FR" b="1" dirty="0">
                <a:solidFill>
                  <a:schemeClr val="tx1"/>
                </a:solidFill>
              </a:rPr>
              <a:t> en partenariat avec le théâtre des Amandiers à Nanterre : attention les sections européennes ne peuvent pas choisir l’option Théâtre.</a:t>
            </a:r>
          </a:p>
          <a:p>
            <a:r>
              <a:rPr lang="fr-FR" b="1" dirty="0">
                <a:solidFill>
                  <a:srgbClr val="FF0000"/>
                </a:solidFill>
              </a:rPr>
              <a:t>Latin</a:t>
            </a:r>
            <a:r>
              <a:rPr lang="fr-FR" b="1" dirty="0">
                <a:solidFill>
                  <a:schemeClr val="tx1"/>
                </a:solidFill>
              </a:rPr>
              <a:t> si commencé au collège. Cumulable avec Section Euro ou EPS </a:t>
            </a:r>
            <a:r>
              <a:rPr lang="fr-FR" b="1" u="sng" dirty="0">
                <a:solidFill>
                  <a:schemeClr val="tx1"/>
                </a:solidFill>
              </a:rPr>
              <a:t>si l’emploi du temps le permet.</a:t>
            </a:r>
          </a:p>
          <a:p>
            <a:r>
              <a:rPr lang="fr-FR" b="1" dirty="0">
                <a:solidFill>
                  <a:srgbClr val="FF0000"/>
                </a:solidFill>
              </a:rPr>
              <a:t>Grec</a:t>
            </a:r>
            <a:r>
              <a:rPr lang="fr-FR" b="1" dirty="0">
                <a:solidFill>
                  <a:schemeClr val="tx1"/>
                </a:solidFill>
              </a:rPr>
              <a:t> : il n’est pas obligatoire d’en avoir déjà fait au collège. Cumulable avec Section Euro ou EPS </a:t>
            </a:r>
            <a:r>
              <a:rPr lang="fr-FR" b="1" u="sng" dirty="0">
                <a:solidFill>
                  <a:schemeClr val="tx1"/>
                </a:solidFill>
              </a:rPr>
              <a:t>si l’emploi du temps le permet.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5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84874" cy="4601183"/>
          </a:xfrm>
        </p:spPr>
        <p:txBody>
          <a:bodyPr/>
          <a:lstStyle/>
          <a:p>
            <a:r>
              <a:rPr lang="fr-FR" b="1" dirty="0"/>
              <a:t>Pourquoi ouvrir l’arabe LV3 </a:t>
            </a:r>
            <a:br>
              <a:rPr lang="fr-FR" b="1" dirty="0"/>
            </a:br>
            <a:r>
              <a:rPr lang="fr-FR" b="1" dirty="0"/>
              <a:t>à Saint Germain-en-Laye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7" y="864108"/>
            <a:ext cx="7710201" cy="5120640"/>
          </a:xfrm>
        </p:spPr>
        <p:txBody>
          <a:bodyPr/>
          <a:lstStyle/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chemeClr val="accent1"/>
                </a:solidFill>
              </a:rPr>
              <a:t>LV3 Arabe: des atouts si nombreux… </a:t>
            </a:r>
          </a:p>
          <a:p>
            <a:pPr marL="0" indent="0" algn="ctr">
              <a:buNone/>
            </a:pPr>
            <a:endParaRPr lang="fr-FR" sz="800" b="1" dirty="0">
              <a:solidFill>
                <a:schemeClr val="accent1"/>
              </a:solidFill>
            </a:endParaRPr>
          </a:p>
          <a:p>
            <a:r>
              <a:rPr lang="fr-FR" sz="2200" b="1" dirty="0">
                <a:solidFill>
                  <a:schemeClr val="tx1"/>
                </a:solidFill>
              </a:rPr>
              <a:t>Une culture millénaire au cœur des défis du XXIème siècle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Langue de culture, de commerce et d’échange pour plus de 250 millions de personnes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Langue de la presse et des médias de tous les pays arabes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Une haute valeur ajoutée dans un cursus scolaire, universitaire et professionnel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Langue présente à tous les examens et concours en France 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L’arabe est enseigné dans le secondaire et dans les classes prépas (CPGE) au lycée Jeanne d’Albret par le même professeur </a:t>
            </a:r>
          </a:p>
          <a:p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23" y="1123837"/>
            <a:ext cx="3226778" cy="4601183"/>
          </a:xfrm>
        </p:spPr>
        <p:txBody>
          <a:bodyPr/>
          <a:lstStyle/>
          <a:p>
            <a:pPr algn="ctr"/>
            <a:r>
              <a:rPr lang="fr-FR" b="1" dirty="0"/>
              <a:t>La classe de 2de au lycée Jeanne d’Albret 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Une option technologique</a:t>
            </a:r>
            <a:br>
              <a:rPr lang="fr-FR" b="1" dirty="0"/>
            </a:br>
            <a:r>
              <a:rPr lang="fr-FR" b="1" dirty="0"/>
              <a:t>en partenariat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9460" y="782515"/>
            <a:ext cx="7850878" cy="52022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Une seule option technologique au lycée Jeanne d’Albret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chemeClr val="tx1"/>
                </a:solidFill>
              </a:rPr>
              <a:t>L’option « sciences de l’ingénieur » proposée 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chemeClr val="tx1"/>
                </a:solidFill>
              </a:rPr>
              <a:t>en partenariat avec le lycée Léonard de Vinci</a:t>
            </a: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En 2021/2022, une quarantaine d’élèves de Seconde du lycée Jeanne d’Albret suivent l’option « sciences de l’ingénieur » au lycée Léonard de Vinci</a:t>
            </a:r>
          </a:p>
          <a:p>
            <a:r>
              <a:rPr lang="fr-FR" b="1" dirty="0">
                <a:solidFill>
                  <a:schemeClr val="tx1"/>
                </a:solidFill>
              </a:rPr>
              <a:t>En 2021/2022, une vingtaine d’élèves de Première suivent la spécialité « sciences de l’ingénieur » au lycée Léonard de Vinci tout en restant scolarisés au lycée Jeanne d’Albret;</a:t>
            </a:r>
          </a:p>
          <a:p>
            <a:r>
              <a:rPr lang="fr-FR" b="1" dirty="0">
                <a:solidFill>
                  <a:schemeClr val="tx1"/>
                </a:solidFill>
              </a:rPr>
              <a:t>Les élèves qui ont choisi l’option « sciences de l’ingénieur » en 2de sont prioritaires pour le choix de la spécialité « sciences de l’ingénieur » en 1</a:t>
            </a:r>
            <a:r>
              <a:rPr lang="fr-FR" b="1" baseline="30000" dirty="0">
                <a:solidFill>
                  <a:schemeClr val="tx1"/>
                </a:solidFill>
              </a:rPr>
              <a:t>ère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Les élèves qui conservent la spécialité SI en terminale rejoignent le lycée Léonard de Vinci pour l’intégralité de leur scolarité.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5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langues et culture de l’Antiquité 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latin ou grec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7" y="864108"/>
            <a:ext cx="7701409" cy="512064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Latin et Grec : des options particulières à haute valeur ajoutée !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chemeClr val="accent1"/>
                </a:solidFill>
              </a:rPr>
              <a:t> </a:t>
            </a:r>
          </a:p>
          <a:p>
            <a:r>
              <a:rPr lang="fr-FR" b="1" dirty="0">
                <a:solidFill>
                  <a:schemeClr val="tx1"/>
                </a:solidFill>
              </a:rPr>
              <a:t>Deux options possibles seulement pour le bac (dont les 3 options majeures qui n’apparaissent qu’en Terminale) mais le latin ou le grec peuvent être pris en 3</a:t>
            </a:r>
            <a:r>
              <a:rPr lang="fr-FR" b="1" baseline="30000" dirty="0">
                <a:solidFill>
                  <a:schemeClr val="tx1"/>
                </a:solidFill>
              </a:rPr>
              <a:t>ème</a:t>
            </a:r>
            <a:r>
              <a:rPr lang="fr-FR" b="1" dirty="0">
                <a:solidFill>
                  <a:schemeClr val="tx1"/>
                </a:solidFill>
              </a:rPr>
              <a:t> option </a:t>
            </a:r>
          </a:p>
          <a:p>
            <a:r>
              <a:rPr lang="fr-FR" b="1" dirty="0">
                <a:solidFill>
                  <a:schemeClr val="tx1"/>
                </a:solidFill>
              </a:rPr>
              <a:t>L’option latin ou grec est compatible avec section euro </a:t>
            </a:r>
            <a:r>
              <a:rPr lang="fr-FR" b="1" u="sng" dirty="0">
                <a:solidFill>
                  <a:schemeClr val="tx1"/>
                </a:solidFill>
              </a:rPr>
              <a:t>si l’emploi du temps le permet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18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parcours sportifs et artistiques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9990" y="864108"/>
            <a:ext cx="8343248" cy="5120640"/>
          </a:xfrm>
        </p:spPr>
        <p:txBody>
          <a:bodyPr/>
          <a:lstStyle/>
          <a:p>
            <a:r>
              <a:rPr lang="fr-FR" sz="2400" b="1" dirty="0">
                <a:solidFill>
                  <a:schemeClr val="accent1"/>
                </a:solidFill>
              </a:rPr>
              <a:t>Une attention particulière portée aux parcours artistiques </a:t>
            </a: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Mais pas de continuité « officielle » avec les classes CHAM et CHAD du Collège Debussy.</a:t>
            </a:r>
          </a:p>
          <a:p>
            <a:endParaRPr lang="fr-FR" dirty="0"/>
          </a:p>
          <a:p>
            <a:r>
              <a:rPr lang="fr-FR" sz="2400" b="1" dirty="0">
                <a:solidFill>
                  <a:schemeClr val="accent1"/>
                </a:solidFill>
              </a:rPr>
              <a:t>Une attention particulière portée aux parcours sportifs</a:t>
            </a:r>
          </a:p>
          <a:p>
            <a:pPr marL="0" indent="0">
              <a:buNone/>
            </a:pPr>
            <a:endParaRPr lang="fr-FR" sz="1200" b="1" dirty="0">
              <a:solidFill>
                <a:schemeClr val="accent1"/>
              </a:solidFill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Avec continuité avec les sections sportives Trampoline et Natation du Collège Roby.</a:t>
            </a:r>
          </a:p>
          <a:p>
            <a:pPr marL="502920" lvl="1" indent="0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Ouverture de la </a:t>
            </a:r>
            <a:r>
              <a:rPr lang="fr-FR" sz="2000" b="1" dirty="0">
                <a:solidFill>
                  <a:srgbClr val="FF0000"/>
                </a:solidFill>
              </a:rPr>
              <a:t>section sportive natation </a:t>
            </a:r>
            <a:r>
              <a:rPr lang="fr-FR" sz="2000" b="1" dirty="0">
                <a:solidFill>
                  <a:schemeClr val="tx1"/>
                </a:solidFill>
              </a:rPr>
              <a:t>depuis la rentrée 2019 en partenariat avec le CNO.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6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8100" y="1776046"/>
            <a:ext cx="6534732" cy="348828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6000" b="1" dirty="0">
                <a:solidFill>
                  <a:srgbClr val="FFFF00"/>
                </a:solidFill>
              </a:rPr>
            </a:br>
            <a:r>
              <a:rPr lang="fr-FR" sz="6000" b="1">
                <a:solidFill>
                  <a:schemeClr val="tx1"/>
                </a:solidFill>
              </a:rPr>
              <a:t>Rentrée 2022  </a:t>
            </a:r>
            <a:br>
              <a:rPr lang="fr-FR" sz="6000" b="1" dirty="0">
                <a:solidFill>
                  <a:schemeClr val="tx1"/>
                </a:solidFill>
              </a:rPr>
            </a:br>
            <a:br>
              <a:rPr lang="fr-FR" sz="6000" b="1" dirty="0">
                <a:solidFill>
                  <a:schemeClr val="tx1"/>
                </a:solidFill>
              </a:rPr>
            </a:br>
            <a:r>
              <a:rPr lang="fr-FR" sz="6000" b="1" dirty="0">
                <a:solidFill>
                  <a:srgbClr val="FFFF00"/>
                </a:solidFill>
              </a:rPr>
              <a:t>Quelques informations pour réussir votre rentrée</a:t>
            </a:r>
            <a:br>
              <a:rPr lang="fr-FR" sz="6000" b="1" dirty="0">
                <a:solidFill>
                  <a:srgbClr val="FFFF00"/>
                </a:solidFill>
              </a:rPr>
            </a:br>
            <a:br>
              <a:rPr lang="fr-FR" sz="6000" b="1" dirty="0">
                <a:solidFill>
                  <a:srgbClr val="FFFF00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35" y="623019"/>
            <a:ext cx="4572000" cy="5674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244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Section trampoline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Label génération 2024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77" y="764755"/>
            <a:ext cx="4507523" cy="5319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6838" y="1818429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La section trampoline </a:t>
            </a:r>
          </a:p>
          <a:p>
            <a:pPr algn="ctr"/>
            <a:r>
              <a:rPr lang="fr-FR" sz="2000" b="1" dirty="0"/>
              <a:t>forme depuis 1995  </a:t>
            </a:r>
          </a:p>
          <a:p>
            <a:pPr algn="ctr"/>
            <a:r>
              <a:rPr lang="fr-FR" sz="2000" b="1" dirty="0"/>
              <a:t>des jeunes Collégiens et Lycéens</a:t>
            </a:r>
          </a:p>
          <a:p>
            <a:pPr algn="ctr"/>
            <a:r>
              <a:rPr lang="fr-FR" sz="2000" b="1" dirty="0"/>
              <a:t> aux exigences </a:t>
            </a:r>
          </a:p>
          <a:p>
            <a:pPr algn="ctr"/>
            <a:r>
              <a:rPr lang="fr-FR" sz="2000" b="1" dirty="0"/>
              <a:t>du sports de haut Niveau.</a:t>
            </a:r>
          </a:p>
          <a:p>
            <a:pPr algn="ctr"/>
            <a:br>
              <a:rPr lang="fr-FR" sz="2000" b="1" dirty="0"/>
            </a:br>
            <a:r>
              <a:rPr lang="fr-FR" sz="2000" b="1" dirty="0"/>
              <a:t>De nombreux élèves de la section </a:t>
            </a:r>
          </a:p>
          <a:p>
            <a:pPr algn="ctr"/>
            <a:r>
              <a:rPr lang="fr-FR" sz="2000" b="1" dirty="0"/>
              <a:t>ont représenté la France </a:t>
            </a:r>
          </a:p>
          <a:p>
            <a:pPr algn="ctr"/>
            <a:r>
              <a:rPr lang="fr-FR" sz="2000" b="1" dirty="0"/>
              <a:t>en compétition internationale </a:t>
            </a:r>
          </a:p>
          <a:p>
            <a:pPr algn="ctr"/>
            <a:r>
              <a:rPr lang="fr-FR" sz="2000" b="1" dirty="0"/>
              <a:t>et aux Jeux Olympiques </a:t>
            </a:r>
          </a:p>
          <a:p>
            <a:pPr algn="ctr"/>
            <a:r>
              <a:rPr lang="fr-FR" sz="2000" b="1" dirty="0"/>
              <a:t>À Pékin et à Londres</a:t>
            </a:r>
          </a:p>
          <a:p>
            <a:pPr algn="ctr"/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9845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56487" cy="4601183"/>
          </a:xfrm>
        </p:spPr>
        <p:txBody>
          <a:bodyPr/>
          <a:lstStyle/>
          <a:p>
            <a:pPr algn="ctr"/>
            <a:r>
              <a:rPr lang="fr-FR" b="1" dirty="0"/>
              <a:t>La classe de 2de  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les enseignements obligatoires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5300" y="1074737"/>
            <a:ext cx="472207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43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Une nouvelle matière pour tous 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Sciences Numériques et Technologie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2400" b="1" dirty="0"/>
          </a:p>
          <a:p>
            <a:pPr marL="0" indent="0" algn="ctr">
              <a:buNone/>
            </a:pPr>
            <a:r>
              <a:rPr lang="fr-FR" sz="2400" b="1" dirty="0">
                <a:solidFill>
                  <a:schemeClr val="accent1"/>
                </a:solidFill>
              </a:rPr>
              <a:t>Sciences numériques et technologie (SNT)</a:t>
            </a:r>
          </a:p>
          <a:p>
            <a:pPr marL="0" indent="0" algn="ctr">
              <a:buNone/>
            </a:pPr>
            <a:endParaRPr lang="fr-FR" sz="1400" b="1" dirty="0"/>
          </a:p>
          <a:p>
            <a:r>
              <a:rPr lang="fr-FR" b="1" dirty="0">
                <a:solidFill>
                  <a:schemeClr val="tx1"/>
                </a:solidFill>
              </a:rPr>
              <a:t>Nouvel enseignement obligatoire pour tous depuis la rentrée 2019 qui constitue à la fois :</a:t>
            </a:r>
          </a:p>
          <a:p>
            <a:pPr marL="0" indent="0">
              <a:buNone/>
            </a:pPr>
            <a:endParaRPr lang="fr-FR" sz="800" b="1" dirty="0">
              <a:solidFill>
                <a:schemeClr val="tx1"/>
              </a:solidFill>
            </a:endParaRPr>
          </a:p>
          <a:p>
            <a:pPr lvl="1"/>
            <a:r>
              <a:rPr lang="fr-FR" b="1" dirty="0">
                <a:solidFill>
                  <a:schemeClr val="tx1"/>
                </a:solidFill>
              </a:rPr>
              <a:t>un apprentissage de l'informatique en tant que science </a:t>
            </a:r>
          </a:p>
          <a:p>
            <a:pPr lvl="1"/>
            <a:r>
              <a:rPr lang="fr-FR" b="1" dirty="0">
                <a:solidFill>
                  <a:schemeClr val="tx1"/>
                </a:solidFill>
              </a:rPr>
              <a:t>un questionnement sur la place du numérique dans la société. </a:t>
            </a:r>
          </a:p>
          <a:p>
            <a:pPr lvl="1"/>
            <a:endParaRPr lang="fr-FR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b="1" dirty="0">
                <a:solidFill>
                  <a:schemeClr val="tx1"/>
                </a:solidFill>
              </a:rPr>
              <a:t>L’objectif est de permettre de comprendre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l’évolution de la diffusion des technologies de l’information et de la communication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et les impacts majeurs sur les pratiques humaines.</a:t>
            </a:r>
          </a:p>
          <a:p>
            <a:pPr marL="502920" lvl="1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b="1" dirty="0">
                <a:solidFill>
                  <a:schemeClr val="tx1"/>
                </a:solidFill>
              </a:rPr>
              <a:t>  </a:t>
            </a:r>
            <a:r>
              <a:rPr lang="fr-FR" b="1" dirty="0">
                <a:solidFill>
                  <a:srgbClr val="FF0000"/>
                </a:solidFill>
              </a:rPr>
              <a:t>Horaire d’1h30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38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415" cy="4601183"/>
          </a:xfrm>
        </p:spPr>
        <p:txBody>
          <a:bodyPr/>
          <a:lstStyle/>
          <a:p>
            <a:pPr algn="ctr"/>
            <a:r>
              <a:rPr lang="fr-FR" b="1" dirty="0"/>
              <a:t>La classe de 2de  </a:t>
            </a:r>
            <a:br>
              <a:rPr lang="fr-FR" b="1" dirty="0"/>
            </a:br>
            <a:br>
              <a:rPr lang="fr-FR" b="1" dirty="0"/>
            </a:br>
            <a:r>
              <a:rPr lang="fr-FR" sz="2800" b="1" dirty="0"/>
              <a:t>plus d’accompagnement</a:t>
            </a:r>
            <a:r>
              <a:rPr lang="fr-FR" sz="2800" dirty="0"/>
              <a:t> 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879" y="1123837"/>
            <a:ext cx="5290457" cy="45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La classe de 2de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plus d’éducation à l’orientation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0447A-441E-4989-BC3F-156F085051E5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1026" name="Picture 2" descr="http://cache.media.eduscol.education.fr/image/_-Sans_nom-_/01/0/2015_CNEE_PIIODMEP_web_420x160px_449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490" y="1839468"/>
            <a:ext cx="8321040" cy="3169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55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LES OBJECTIFS DU </a:t>
            </a:r>
            <a:br>
              <a:rPr lang="fr-FR" sz="3200" b="1" dirty="0"/>
            </a:br>
            <a:r>
              <a:rPr lang="fr-FR" sz="3200" b="1" dirty="0"/>
              <a:t>PARCOURS AVENIR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0447A-441E-4989-BC3F-156F085051E5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484807" y="977604"/>
            <a:ext cx="81905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1"/>
                </a:solidFill>
              </a:rPr>
              <a:t>Le Parcours Avenir</a:t>
            </a:r>
          </a:p>
          <a:p>
            <a:pPr>
              <a:buFont typeface="Wingdings" pitchFamily="2" charset="2"/>
              <a:buChar char="Ø"/>
            </a:pPr>
            <a:endParaRPr lang="fr-FR" sz="2400" b="1" dirty="0"/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 Découvrir le monde économique et professionnel</a:t>
            </a:r>
          </a:p>
          <a:p>
            <a:endParaRPr lang="fr-FR" sz="2400" b="1" dirty="0"/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 Développer le sens de l’engagement et de l’initiative</a:t>
            </a:r>
          </a:p>
          <a:p>
            <a:pPr>
              <a:buFont typeface="Wingdings" pitchFamily="2" charset="2"/>
              <a:buChar char="Ø"/>
            </a:pPr>
            <a:endParaRPr lang="fr-FR" sz="2400" b="1" dirty="0"/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 Elaborer un projet d’orientation </a:t>
            </a:r>
            <a:r>
              <a:rPr lang="fr-FR" sz="2800" b="1" dirty="0">
                <a:solidFill>
                  <a:schemeClr val="accent1"/>
                </a:solidFill>
              </a:rPr>
              <a:t>vers Parcours Sup</a:t>
            </a:r>
          </a:p>
          <a:p>
            <a:pPr>
              <a:buFont typeface="Wingdings" pitchFamily="2" charset="2"/>
              <a:buChar char="Ø"/>
            </a:pPr>
            <a:endParaRPr lang="fr-FR" sz="2400" b="1" dirty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fr-FR" sz="2400" b="1" dirty="0">
                <a:solidFill>
                  <a:srgbClr val="40BAD2"/>
                </a:solidFill>
              </a:rPr>
              <a:t>stage(s) en entreprise à prévoir en cours d’année ou au mois de juin</a:t>
            </a:r>
          </a:p>
          <a:p>
            <a:pPr lvl="2"/>
            <a:endParaRPr lang="fr-FR" sz="2400" b="1" dirty="0">
              <a:solidFill>
                <a:srgbClr val="40BAD2"/>
              </a:solidFill>
            </a:endParaRPr>
          </a:p>
          <a:p>
            <a:pPr lvl="2"/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9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dirty="0"/>
            </a:br>
            <a:r>
              <a:rPr lang="fr-FR" sz="4000" b="1" dirty="0"/>
              <a:t>L’orientation en fin de seconde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A la fin de la classe de seconde</a:t>
            </a:r>
          </a:p>
          <a:p>
            <a:pPr marL="0" indent="0" algn="ctr">
              <a:buNone/>
            </a:pPr>
            <a:endParaRPr lang="fr-FR" sz="2400" b="1" dirty="0"/>
          </a:p>
          <a:p>
            <a:pPr marL="0" indent="0" algn="ctr">
              <a:buNone/>
            </a:pPr>
            <a:endParaRPr lang="fr-FR" sz="2400" b="1" dirty="0"/>
          </a:p>
          <a:p>
            <a:pPr marL="0" indent="0" algn="ctr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      un seul Bac général             des Bacs technologiques</a:t>
            </a:r>
          </a:p>
          <a:p>
            <a:pPr marL="0" indent="0" algn="ctr">
              <a:buNone/>
            </a:pPr>
            <a:endParaRPr lang="fr-FR" sz="2400" b="1" dirty="0"/>
          </a:p>
        </p:txBody>
      </p:sp>
      <p:sp>
        <p:nvSpPr>
          <p:cNvPr id="4" name="Flèche droite 3"/>
          <p:cNvSpPr/>
          <p:nvPr/>
        </p:nvSpPr>
        <p:spPr>
          <a:xfrm rot="7390656">
            <a:off x="5185954" y="2679714"/>
            <a:ext cx="940526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 rot="3195301">
            <a:off x="8697203" y="2670830"/>
            <a:ext cx="940526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185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46CCEE-55E7-4860-8CB6-793DC1380634}" type="slidenum">
              <a:rPr lang="fr-FR" altLang="fr-FR">
                <a:solidFill>
                  <a:srgbClr val="40404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fr-FR" altLang="fr-FR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81005" y="1024779"/>
            <a:ext cx="5486399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177800" lvl="0" indent="-17780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7800" lvl="1" indent="-17780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Tous les élèves suivent des enseignements communs :</a:t>
            </a:r>
          </a:p>
          <a:p>
            <a:pPr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Français / Philosophie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Histoire – géographie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Enseignement moral et civique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Langue vivante A et langue vivante B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Education physique et sportive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Enseignement scientifique</a:t>
            </a:r>
          </a:p>
          <a:p>
            <a:pPr lvl="1"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9704" cy="4731840"/>
          </a:xfrm>
        </p:spPr>
        <p:txBody>
          <a:bodyPr>
            <a:normAutofit/>
          </a:bodyPr>
          <a:lstStyle/>
          <a:p>
            <a:r>
              <a:rPr lang="fr-FR" b="1" dirty="0"/>
              <a:t>La voie générale en 1</a:t>
            </a:r>
            <a:r>
              <a:rPr lang="fr-FR" b="1" baseline="30000" dirty="0"/>
              <a:t>ère</a:t>
            </a:r>
            <a:r>
              <a:rPr lang="fr-FR" b="1" dirty="0"/>
              <a:t> et Terminale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C’est </a:t>
            </a:r>
            <a:r>
              <a:rPr lang="fr-FR" b="1" u="sng" dirty="0"/>
              <a:t>la seule voie proposée </a:t>
            </a:r>
            <a:r>
              <a:rPr lang="fr-FR" b="1" dirty="0"/>
              <a:t>au lycée Jeanne d’Albret</a:t>
            </a:r>
          </a:p>
        </p:txBody>
      </p:sp>
    </p:spTree>
    <p:extLst>
      <p:ext uri="{BB962C8B-B14F-4D97-AF65-F5344CB8AC3E}">
        <p14:creationId xmlns:p14="http://schemas.microsoft.com/office/powerpoint/2010/main" val="278966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46CCEE-55E7-4860-8CB6-793DC1380634}" type="slidenum">
              <a:rPr lang="fr-FR" altLang="fr-FR">
                <a:solidFill>
                  <a:srgbClr val="404040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fr-FR" altLang="fr-FR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21838" y="642128"/>
            <a:ext cx="6077087" cy="5564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Les élèves peuvent suivre </a:t>
            </a:r>
          </a:p>
          <a:p>
            <a:pPr>
              <a:defRPr/>
            </a:pPr>
            <a:r>
              <a:rPr lang="fr-FR" dirty="0"/>
              <a:t>8 (+1) enseignements de spécialité </a:t>
            </a:r>
          </a:p>
          <a:p>
            <a:pPr>
              <a:defRPr/>
            </a:pPr>
            <a:r>
              <a:rPr lang="fr-FR" dirty="0"/>
              <a:t>au lycée Jeanne d’Albret</a:t>
            </a:r>
          </a:p>
          <a:p>
            <a:pPr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Humanités, littérature et philosophie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Langues, littératures et cultures étrangères et régionales : </a:t>
            </a:r>
            <a:r>
              <a:rPr lang="fr-FR" dirty="0">
                <a:solidFill>
                  <a:schemeClr val="tx1"/>
                </a:solidFill>
              </a:rPr>
              <a:t>ANGLAIS</a:t>
            </a:r>
          </a:p>
          <a:p>
            <a:pPr marL="0" lvl="1" indent="0">
              <a:buNone/>
              <a:defRPr/>
            </a:pPr>
            <a:endParaRPr lang="fr-FR" sz="800" dirty="0">
              <a:solidFill>
                <a:schemeClr val="tx1"/>
              </a:solidFill>
            </a:endParaRPr>
          </a:p>
          <a:p>
            <a:pPr marL="177800" lvl="1" indent="-177800">
              <a:defRPr/>
            </a:pPr>
            <a:r>
              <a:rPr lang="fr-FR" dirty="0"/>
              <a:t>Histoire-géographie, géopolitique et sciences politiques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Sciences économiques et sociales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Mathématiques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Physique-chimie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Sciences de la vie et de la Terre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Numérique et sciences informatiques</a:t>
            </a:r>
          </a:p>
          <a:p>
            <a:pPr marL="177800" lvl="1" indent="-177800"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Sciences de l’ingénieur (au lycée Léonard de Vinci)</a:t>
            </a:r>
          </a:p>
          <a:p>
            <a:pPr marL="0" lvl="1" indent="0">
              <a:buNone/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voie générale en 1</a:t>
            </a:r>
            <a:r>
              <a:rPr lang="fr-FR" b="1" baseline="30000" dirty="0"/>
              <a:t>ère</a:t>
            </a:r>
            <a:r>
              <a:rPr lang="fr-FR" b="1" dirty="0"/>
              <a:t> et Terminale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13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nouveau Bac général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604370" cy="914400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Un bac « remusclé » autour de 2 spécialités en Terminale dotées de forts coefficients à l’examen (32 sur 100)</a:t>
            </a:r>
          </a:p>
        </p:txBody>
      </p:sp>
    </p:spTree>
    <p:extLst>
      <p:ext uri="{BB962C8B-B14F-4D97-AF65-F5344CB8AC3E}">
        <p14:creationId xmlns:p14="http://schemas.microsoft.com/office/powerpoint/2010/main" val="2743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72962" cy="460118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lycée Jeanne d’Albret :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un très beau parc avec des arbres pluri centenaires…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et des bâtiments en attente de rénovation…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2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/>
              <a:t>Coefficients du baccalauréat</a:t>
            </a:r>
            <a:br>
              <a:rPr lang="fr-FR" b="1" dirty="0"/>
            </a:br>
            <a:r>
              <a:rPr lang="fr-FR" b="1" dirty="0"/>
              <a:t>général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04F75EC0-E825-48B3-B8E0-205D5D55C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91" y="863600"/>
            <a:ext cx="4912494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/>
              <a:t>La devise du lycée Jeanne d’Albret : </a:t>
            </a:r>
            <a:br>
              <a:rPr lang="fr-FR" sz="2400" b="1" dirty="0"/>
            </a:br>
            <a:br>
              <a:rPr lang="fr-FR" sz="6000" b="1" dirty="0"/>
            </a:br>
            <a:r>
              <a:rPr lang="fr-FR" sz="6000" b="1" dirty="0"/>
              <a:t>Rêve, lis, deviens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3431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3837"/>
            <a:ext cx="3383279" cy="4601183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fr-FR" altLang="fr-FR" b="1" dirty="0">
                <a:solidFill>
                  <a:schemeClr val="bg1"/>
                </a:solidFill>
              </a:rPr>
            </a:br>
            <a:r>
              <a:rPr lang="fr-FR" altLang="fr-FR" b="1" dirty="0">
                <a:solidFill>
                  <a:schemeClr val="bg1"/>
                </a:solidFill>
              </a:rPr>
              <a:t>Très bonne rentrée </a:t>
            </a:r>
            <a:br>
              <a:rPr lang="fr-FR" altLang="fr-FR" b="1" dirty="0">
                <a:solidFill>
                  <a:schemeClr val="bg1"/>
                </a:solidFill>
              </a:rPr>
            </a:br>
            <a:r>
              <a:rPr lang="fr-FR" altLang="fr-FR" b="1" dirty="0">
                <a:solidFill>
                  <a:schemeClr val="bg1"/>
                </a:solidFill>
              </a:rPr>
              <a:t>en Seconde </a:t>
            </a:r>
            <a:br>
              <a:rPr lang="fr-FR" altLang="fr-FR" b="1" dirty="0">
                <a:solidFill>
                  <a:schemeClr val="bg1"/>
                </a:solidFill>
              </a:rPr>
            </a:br>
            <a:r>
              <a:rPr lang="fr-FR" altLang="fr-FR" b="1" dirty="0">
                <a:solidFill>
                  <a:schemeClr val="bg1"/>
                </a:solidFill>
              </a:rPr>
              <a:t>à tous vos enfants !</a:t>
            </a:r>
            <a:br>
              <a:rPr lang="fr-FR" altLang="fr-FR" b="1" dirty="0">
                <a:solidFill>
                  <a:schemeClr val="bg1"/>
                </a:solidFill>
              </a:rPr>
            </a:br>
            <a:br>
              <a:rPr lang="fr-FR" altLang="fr-FR" b="1" dirty="0">
                <a:solidFill>
                  <a:schemeClr val="bg1"/>
                </a:solidFill>
              </a:rPr>
            </a:b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 dirty="0"/>
          </a:p>
        </p:txBody>
      </p:sp>
      <p:pic>
        <p:nvPicPr>
          <p:cNvPr id="20484" name="Picture 5" descr="SAM_7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4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/>
              <a:t>Brève présentation du lycée JDA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En 2021/2022</a:t>
            </a:r>
          </a:p>
          <a:p>
            <a:r>
              <a:rPr lang="fr-FR" sz="2400" b="1" dirty="0">
                <a:solidFill>
                  <a:srgbClr val="00B0F0"/>
                </a:solidFill>
              </a:rPr>
              <a:t>1617 élèves et étudiants</a:t>
            </a:r>
          </a:p>
          <a:p>
            <a:r>
              <a:rPr lang="fr-FR" b="1" dirty="0"/>
              <a:t>15 classes de seconde</a:t>
            </a:r>
          </a:p>
          <a:p>
            <a:r>
              <a:rPr lang="fr-FR" b="1" dirty="0"/>
              <a:t>13 classes de première générale</a:t>
            </a:r>
          </a:p>
          <a:p>
            <a:r>
              <a:rPr lang="fr-FR" b="1" dirty="0"/>
              <a:t>12 classes de Terminale</a:t>
            </a:r>
          </a:p>
          <a:p>
            <a:r>
              <a:rPr lang="fr-FR" b="1" dirty="0"/>
              <a:t>9 classes prépas (CPGE) : littéraires, économiques et scientifiques</a:t>
            </a:r>
          </a:p>
          <a:p>
            <a:r>
              <a:rPr lang="fr-FR" sz="2400" b="1" dirty="0">
                <a:solidFill>
                  <a:srgbClr val="00B0F0"/>
                </a:solidFill>
              </a:rPr>
              <a:t>Résultats au Bac 2021 : 98% de réussite</a:t>
            </a:r>
          </a:p>
          <a:p>
            <a:r>
              <a:rPr lang="fr-FR" b="1" dirty="0"/>
              <a:t>16% mentions Très Bien</a:t>
            </a:r>
          </a:p>
          <a:p>
            <a:r>
              <a:rPr lang="fr-FR" b="1" dirty="0"/>
              <a:t>24% mentions Bien </a:t>
            </a:r>
          </a:p>
          <a:p>
            <a:r>
              <a:rPr lang="fr-FR" b="1" dirty="0"/>
              <a:t>31% mentions Assez Bien </a:t>
            </a:r>
          </a:p>
        </p:txBody>
      </p:sp>
    </p:spTree>
    <p:extLst>
      <p:ext uri="{BB962C8B-B14F-4D97-AF65-F5344CB8AC3E}">
        <p14:creationId xmlns:p14="http://schemas.microsoft.com/office/powerpoint/2010/main" val="36581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/>
              <a:t>Brève présentation du lycée JDA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1415" y="729761"/>
            <a:ext cx="8642839" cy="5345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b="1" dirty="0">
                <a:solidFill>
                  <a:schemeClr val="accent1"/>
                </a:solidFill>
              </a:rPr>
              <a:t> Un « grand » lycée préparant désormais à un seul bac :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le bac général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5 langues vivantes A et B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schemeClr val="accent1"/>
                </a:solidFill>
              </a:rPr>
              <a:t>anglais, allemand, espagnol, chinois et russe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7 options possibles en seconde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schemeClr val="accent1"/>
                </a:solidFill>
              </a:rPr>
              <a:t>chinois LV3, arabe LV3, EPS, théâtre, latin et grec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schemeClr val="accent1"/>
                </a:solidFill>
              </a:rPr>
              <a:t> et sciences de l’ingénieur (partenariat Lycée L. De Vinci)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2 sections européennes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schemeClr val="accent1"/>
                </a:solidFill>
              </a:rPr>
              <a:t>anglais (70 places) et en allemand (25 places) 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2 sections sportives : trampoline et natation </a:t>
            </a:r>
            <a:r>
              <a:rPr lang="fr-FR" sz="1600" b="1" dirty="0">
                <a:solidFill>
                  <a:schemeClr val="tx1"/>
                </a:solidFill>
              </a:rPr>
              <a:t>(depuis la rentrée 2019)</a:t>
            </a:r>
          </a:p>
          <a:p>
            <a:pPr marL="0" indent="0">
              <a:buNone/>
            </a:pPr>
            <a:endParaRPr lang="fr-FR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3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5047" cy="4601183"/>
          </a:xfrm>
        </p:spPr>
        <p:txBody>
          <a:bodyPr/>
          <a:lstStyle/>
          <a:p>
            <a:r>
              <a:rPr lang="fr-FR" b="1" dirty="0"/>
              <a:t>Rappel de la procédure d’affectation </a:t>
            </a:r>
            <a:br>
              <a:rPr lang="fr-FR" b="1" dirty="0"/>
            </a:br>
            <a:r>
              <a:rPr lang="fr-FR" b="1" dirty="0"/>
              <a:t>à St Germain-en-Laye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9460" y="864108"/>
            <a:ext cx="7965682" cy="5120640"/>
          </a:xfrm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chemeClr val="accent1"/>
                </a:solidFill>
              </a:rPr>
              <a:t>Affectation des  élèves dans la zone de desserte des trois lycées de Saint Germain-en-Laye  pour la rentrée 2022 : </a:t>
            </a:r>
          </a:p>
          <a:p>
            <a:pPr>
              <a:buNone/>
            </a:pPr>
            <a:endParaRPr lang="fr-FR" sz="800" b="1" dirty="0"/>
          </a:p>
          <a:p>
            <a:pPr lvl="1"/>
            <a:r>
              <a:rPr lang="fr-FR" sz="2600" b="1" dirty="0"/>
              <a:t>Jean-Baptiste Poquelin</a:t>
            </a:r>
          </a:p>
          <a:p>
            <a:pPr lvl="1"/>
            <a:r>
              <a:rPr lang="fr-FR" sz="2600" b="1" dirty="0"/>
              <a:t>Jeanne d'Albret </a:t>
            </a:r>
          </a:p>
          <a:p>
            <a:pPr lvl="1"/>
            <a:r>
              <a:rPr lang="fr-FR" sz="2600" b="1" dirty="0"/>
              <a:t>Léonard de Vinci</a:t>
            </a:r>
          </a:p>
          <a:p>
            <a:pPr marL="502920" lvl="1" indent="0">
              <a:buNone/>
            </a:pPr>
            <a:endParaRPr lang="fr-FR" sz="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b="1" u="sng" dirty="0"/>
              <a:t> Pas d’envoi de dossier directement au lycée</a:t>
            </a:r>
            <a:r>
              <a:rPr lang="fr-FR" sz="2600" b="1" dirty="0"/>
              <a:t>, pas de démarche préalable : affectation par le DASEN via une application informatique « AFFELNET 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b="1" dirty="0"/>
              <a:t>Une seule zone de desserte avec 3 lycées : il faut faire </a:t>
            </a:r>
            <a:r>
              <a:rPr lang="fr-FR" sz="2600" b="1" u="sng" dirty="0"/>
              <a:t>au moins deux vœux de lycée</a:t>
            </a:r>
          </a:p>
        </p:txBody>
      </p:sp>
    </p:spTree>
    <p:extLst>
      <p:ext uri="{BB962C8B-B14F-4D97-AF65-F5344CB8AC3E}">
        <p14:creationId xmlns:p14="http://schemas.microsoft.com/office/powerpoint/2010/main" val="117404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5047" cy="4601183"/>
          </a:xfrm>
        </p:spPr>
        <p:txBody>
          <a:bodyPr/>
          <a:lstStyle/>
          <a:p>
            <a:r>
              <a:rPr lang="fr-FR" b="1" dirty="0"/>
              <a:t>Rappel de la procédure d’affectation :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les critères d’affectation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8822" y="773647"/>
            <a:ext cx="8070183" cy="5301561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Critère prioritaire : le domicile de l’élève</a:t>
            </a:r>
          </a:p>
          <a:p>
            <a:pPr marL="0" indent="0" algn="ctr">
              <a:buNone/>
            </a:pPr>
            <a:endParaRPr lang="fr-FR" sz="800" b="1" dirty="0">
              <a:solidFill>
                <a:schemeClr val="accent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Si la capacité d’accueil d’un établissement est inférieure au nombre de demandes (circulaire de l’an dernier)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Critère social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Indicateurs d’évaluation scolaire (LSU = socle et bilans périodiques 3</a:t>
            </a:r>
            <a:r>
              <a:rPr lang="fr-FR" sz="2400" b="1" baseline="30000" dirty="0">
                <a:solidFill>
                  <a:srgbClr val="FF0000"/>
                </a:solidFill>
              </a:rPr>
              <a:t>ème</a:t>
            </a:r>
            <a:r>
              <a:rPr lang="fr-FR" sz="2400" b="1" dirty="0">
                <a:solidFill>
                  <a:srgbClr val="FF0000"/>
                </a:solidFill>
              </a:rPr>
              <a:t>)</a:t>
            </a:r>
          </a:p>
          <a:p>
            <a:pPr marL="502920" lvl="1" indent="0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/>
                </a:solidFill>
              </a:rPr>
              <a:t>Dérogation de secteur</a:t>
            </a:r>
            <a:r>
              <a:rPr lang="fr-FR" sz="2400" b="1" dirty="0">
                <a:solidFill>
                  <a:schemeClr val="tx1"/>
                </a:solidFill>
              </a:rPr>
              <a:t> au nom de la continuité pédagogique au titre de la LV2 (chinois ou russe pour Jeanne d’Albret)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 et au nom de la continuité des sections sportives Trampoline et Natation (collège Roby)</a:t>
            </a:r>
          </a:p>
        </p:txBody>
      </p:sp>
    </p:spTree>
    <p:extLst>
      <p:ext uri="{BB962C8B-B14F-4D97-AF65-F5344CB8AC3E}">
        <p14:creationId xmlns:p14="http://schemas.microsoft.com/office/powerpoint/2010/main" val="361243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Choix à faire pour l’affectation au lycée Jeanne d’Albret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31875" y="774778"/>
            <a:ext cx="8281701" cy="5299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100" b="1" dirty="0">
                <a:solidFill>
                  <a:schemeClr val="accent1"/>
                </a:solidFill>
              </a:rPr>
              <a:t>Quel vœu faire sur le dossier d’affectation en 2de ?</a:t>
            </a:r>
          </a:p>
          <a:p>
            <a:pPr marL="0" indent="0" algn="ctr">
              <a:buNone/>
            </a:pPr>
            <a:r>
              <a:rPr lang="fr-FR" sz="3100" b="1" u="sng" dirty="0">
                <a:solidFill>
                  <a:schemeClr val="accent1"/>
                </a:solidFill>
              </a:rPr>
              <a:t>1/ Cas général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chemeClr val="tx1"/>
                </a:solidFill>
              </a:rPr>
              <a:t> vœu d’affectation « 2de lycée Jeanne d’Albret » </a:t>
            </a:r>
          </a:p>
          <a:p>
            <a:pPr marL="502920" lvl="1" indent="0">
              <a:buNone/>
            </a:pPr>
            <a:endParaRPr lang="fr-FR" sz="26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chemeClr val="tx1"/>
                </a:solidFill>
              </a:rPr>
              <a:t> l’inscription se fait </a:t>
            </a:r>
            <a:r>
              <a:rPr lang="fr-FR" sz="2600" b="1" u="sng" dirty="0">
                <a:solidFill>
                  <a:schemeClr val="tx1"/>
                </a:solidFill>
              </a:rPr>
              <a:t>en ligne (</a:t>
            </a:r>
            <a:r>
              <a:rPr lang="fr-FR" sz="2600" b="1" dirty="0">
                <a:solidFill>
                  <a:schemeClr val="tx1"/>
                </a:solidFill>
              </a:rPr>
              <a:t>téléservices) </a:t>
            </a:r>
            <a:r>
              <a:rPr lang="fr-FR" sz="2600" b="1" u="sng" dirty="0">
                <a:solidFill>
                  <a:schemeClr val="tx1"/>
                </a:solidFill>
              </a:rPr>
              <a:t>et sur place </a:t>
            </a:r>
            <a:r>
              <a:rPr lang="fr-FR" sz="2600" b="1" dirty="0">
                <a:solidFill>
                  <a:schemeClr val="tx1"/>
                </a:solidFill>
              </a:rPr>
              <a:t>: </a:t>
            </a:r>
          </a:p>
          <a:p>
            <a:pPr marL="502920" lvl="1" indent="0">
              <a:buNone/>
            </a:pPr>
            <a:endParaRPr lang="fr-FR" sz="1300" b="1" dirty="0">
              <a:solidFill>
                <a:schemeClr val="tx1"/>
              </a:solidFill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les modalités définitives d’inscription vous seront communiquées par les collèges d’origine au mois de juin.</a:t>
            </a: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le choix des enseignements optionnels se fera au moment de l’inscription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42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Choix à faire pour l’affectation au lycée Jeanne d’Albret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81754" y="864108"/>
            <a:ext cx="8238392" cy="52993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r-FR" sz="3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9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9600" b="1" dirty="0">
                <a:solidFill>
                  <a:schemeClr val="accent1"/>
                </a:solidFill>
              </a:rPr>
              <a:t>2/ </a:t>
            </a:r>
            <a:r>
              <a:rPr lang="fr-FR" sz="9600" b="1" u="sng" dirty="0">
                <a:solidFill>
                  <a:schemeClr val="accent1"/>
                </a:solidFill>
              </a:rPr>
              <a:t>Cas particuliers</a:t>
            </a:r>
          </a:p>
          <a:p>
            <a:pPr marL="0" indent="0" algn="ctr">
              <a:buNone/>
            </a:pPr>
            <a:endParaRPr lang="fr-FR" sz="9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9600" b="1" dirty="0">
                <a:solidFill>
                  <a:schemeClr val="tx1"/>
                </a:solidFill>
              </a:rPr>
              <a:t>Les choix ci-dessous ne peuvent pas être faits au moment de l’inscription : ils supposent une affectation spécifique par AFFELNET et la Direction Académique </a:t>
            </a:r>
          </a:p>
          <a:p>
            <a:pPr marL="0" indent="0" algn="ctr">
              <a:buNone/>
            </a:pPr>
            <a:endParaRPr lang="fr-FR" sz="3100" b="1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7200" b="1" dirty="0">
                <a:solidFill>
                  <a:schemeClr val="tx1"/>
                </a:solidFill>
              </a:rPr>
              <a:t>Vœu « section européenne » anglais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fr-FR" sz="7200" b="1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7200" b="1" dirty="0">
                <a:solidFill>
                  <a:schemeClr val="tx1"/>
                </a:solidFill>
              </a:rPr>
              <a:t>Vœu « section européenne » allemand</a:t>
            </a:r>
          </a:p>
          <a:p>
            <a:pPr marL="502920" lvl="1" indent="0">
              <a:lnSpc>
                <a:spcPct val="110000"/>
              </a:lnSpc>
              <a:buNone/>
            </a:pPr>
            <a:endParaRPr lang="fr-FR" sz="7200" b="1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7200" b="1" dirty="0">
                <a:solidFill>
                  <a:schemeClr val="tx1"/>
                </a:solidFill>
              </a:rPr>
              <a:t>	Vœu « Chinois LV3 » (seul vœu dérogatoire permettant à un élève hors secteur d’être affecté à Jeanne d’Albret)</a:t>
            </a:r>
          </a:p>
          <a:p>
            <a:pPr marL="502920" lvl="1" indent="0">
              <a:lnSpc>
                <a:spcPct val="110000"/>
              </a:lnSpc>
              <a:buNone/>
            </a:pPr>
            <a:endParaRPr lang="fr-FR" sz="7200" b="1" dirty="0">
              <a:solidFill>
                <a:schemeClr val="tx1"/>
              </a:solidFill>
            </a:endParaRPr>
          </a:p>
          <a:p>
            <a:pPr marL="502920" lvl="1" indent="0">
              <a:lnSpc>
                <a:spcPct val="110000"/>
              </a:lnSpc>
              <a:buNone/>
            </a:pPr>
            <a:r>
              <a:rPr lang="fr-FR" sz="7400" b="1" dirty="0">
                <a:solidFill>
                  <a:srgbClr val="FF0000"/>
                </a:solidFill>
              </a:rPr>
              <a:t>Attention : l’affectation sur l’un de ces 3 vœux engage votre enfant à suivre cet enseignement pour 3 ans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177771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pages de contenu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2252</TotalTime>
  <Words>2016</Words>
  <Application>Microsoft Office PowerPoint</Application>
  <PresentationFormat>Grand écran</PresentationFormat>
  <Paragraphs>300</Paragraphs>
  <Slides>32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Arial Italic</vt:lpstr>
      <vt:lpstr>Calibri</vt:lpstr>
      <vt:lpstr>Corbel</vt:lpstr>
      <vt:lpstr>Roboto</vt:lpstr>
      <vt:lpstr>Wingdings</vt:lpstr>
      <vt:lpstr>Wingdings 2</vt:lpstr>
      <vt:lpstr>Cadre</vt:lpstr>
      <vt:lpstr>1_pages de contenus</vt:lpstr>
      <vt:lpstr>Présentation PowerPoint</vt:lpstr>
      <vt:lpstr> Rentrée 2022    Quelques informations pour réussir votre rentrée  </vt:lpstr>
      <vt:lpstr>Le lycée Jeanne d’Albret :  un très beau parc avec des arbres pluri centenaires…  et des bâtiments en attente de rénovation…</vt:lpstr>
      <vt:lpstr>Brève présentation du lycée JDA</vt:lpstr>
      <vt:lpstr>Brève présentation du lycée JDA</vt:lpstr>
      <vt:lpstr>Rappel de la procédure d’affectation  à St Germain-en-Laye</vt:lpstr>
      <vt:lpstr>Rappel de la procédure d’affectation :  les critères d’affectation</vt:lpstr>
      <vt:lpstr>Choix à faire pour l’affectation au lycée Jeanne d’Albret</vt:lpstr>
      <vt:lpstr>Choix à faire pour l’affectation au lycée Jeanne d’Albret</vt:lpstr>
      <vt:lpstr>Rappel de la procédure d’affectation :  les critères d’affectation en section euro  et chinois 3</vt:lpstr>
      <vt:lpstr>Les sections européennes : anglais ou allemand</vt:lpstr>
      <vt:lpstr>les sections européennes : anglais ou allemand</vt:lpstr>
      <vt:lpstr>Les options  et   le nouveau bac </vt:lpstr>
      <vt:lpstr>Attention les options peuvent faire gagner ou perdre des points au BAC</vt:lpstr>
      <vt:lpstr>Deux types d’option : 1/ option d’enseignement général 2/ option d’enseignement technologique</vt:lpstr>
      <vt:lpstr>Pourquoi ouvrir l’arabe LV3  à Saint Germain-en-Laye ?</vt:lpstr>
      <vt:lpstr>La classe de 2de au lycée Jeanne d’Albret   Une option technologique en partenariat</vt:lpstr>
      <vt:lpstr>Les langues et culture de l’Antiquité   latin ou grec</vt:lpstr>
      <vt:lpstr>Les parcours sportifs et artistiques </vt:lpstr>
      <vt:lpstr>Section trampoline  Label génération 2024</vt:lpstr>
      <vt:lpstr>La classe de 2de    les enseignements obligatoires</vt:lpstr>
      <vt:lpstr>Une nouvelle matière pour tous   Sciences Numériques et Technologie</vt:lpstr>
      <vt:lpstr>La classe de 2de    plus d’accompagnement </vt:lpstr>
      <vt:lpstr>La classe de 2de  plus d’éducation à l’orientation</vt:lpstr>
      <vt:lpstr>LES OBJECTIFS DU  PARCOURS AVENIR</vt:lpstr>
      <vt:lpstr> L’orientation en fin de seconde </vt:lpstr>
      <vt:lpstr>La voie générale en 1ère et Terminale  C’est la seule voie proposée au lycée Jeanne d’Albret</vt:lpstr>
      <vt:lpstr>La voie générale en 1ère et Terminale</vt:lpstr>
      <vt:lpstr>Le nouveau Bac général</vt:lpstr>
      <vt:lpstr>Coefficients du baccalauréat général</vt:lpstr>
      <vt:lpstr>La devise du lycée Jeanne d’Albret :   Rêve, lis, deviens</vt:lpstr>
      <vt:lpstr> Très bonne rentrée  en Seconde  à tous vos enfants !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nouveau lycée général :  vers le Bac 2021</dc:title>
  <dc:creator>proviseur</dc:creator>
  <cp:lastModifiedBy>principal</cp:lastModifiedBy>
  <cp:revision>160</cp:revision>
  <dcterms:created xsi:type="dcterms:W3CDTF">2019-01-13T15:44:36Z</dcterms:created>
  <dcterms:modified xsi:type="dcterms:W3CDTF">2022-03-16T08:03:21Z</dcterms:modified>
</cp:coreProperties>
</file>